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13"/>
  </p:notesMasterIdLst>
  <p:handoutMasterIdLst>
    <p:handoutMasterId r:id="rId14"/>
  </p:handoutMasterIdLst>
  <p:sldIdLst>
    <p:sldId id="331" r:id="rId5"/>
    <p:sldId id="370" r:id="rId6"/>
    <p:sldId id="388" r:id="rId7"/>
    <p:sldId id="399" r:id="rId8"/>
    <p:sldId id="404" r:id="rId9"/>
    <p:sldId id="406" r:id="rId10"/>
    <p:sldId id="400" r:id="rId11"/>
    <p:sldId id="387" r:id="rId12"/>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70"/>
            <p14:sldId id="388"/>
            <p14:sldId id="399"/>
            <p14:sldId id="404"/>
            <p14:sldId id="406"/>
            <p14:sldId id="400"/>
            <p14:sldId id="38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ERRY REYNAUD" initials="TR" lastIdx="6" clrIdx="0">
    <p:extLst>
      <p:ext uri="{19B8F6BF-5375-455C-9EA6-DF929625EA0E}">
        <p15:presenceInfo xmlns:p15="http://schemas.microsoft.com/office/powerpoint/2012/main" userId="S-1-5-21-1616320312-2655828719-4280963109-9179" providerId="AD"/>
      </p:ext>
    </p:extLst>
  </p:cmAuthor>
  <p:cmAuthor id="2" name="PIERRE COURAL" initials="PC" lastIdx="0" clrIdx="1">
    <p:extLst>
      <p:ext uri="{19B8F6BF-5375-455C-9EA6-DF929625EA0E}">
        <p15:presenceInfo xmlns:p15="http://schemas.microsoft.com/office/powerpoint/2012/main" userId="S-1-5-21-1616320312-2655828719-4280963109-35168" providerId="AD"/>
      </p:ext>
    </p:extLst>
  </p:cmAuthor>
  <p:cmAuthor id="3" name="BORIS MELMOUX-EUDE" initials="BM" lastIdx="2" clrIdx="2">
    <p:extLst>
      <p:ext uri="{19B8F6BF-5375-455C-9EA6-DF929625EA0E}">
        <p15:presenceInfo xmlns:p15="http://schemas.microsoft.com/office/powerpoint/2012/main" userId="S-1-5-21-1616320312-2655828719-4280963109-835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81"/>
    <p:restoredTop sz="94648"/>
  </p:normalViewPr>
  <p:slideViewPr>
    <p:cSldViewPr showGuides="1">
      <p:cViewPr varScale="1">
        <p:scale>
          <a:sx n="78" d="100"/>
          <a:sy n="78" d="100"/>
        </p:scale>
        <p:origin x="114" y="79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341A785-BC0B-4B70-97C5-88EC76E928EA}" type="datetimeFigureOut">
              <a:rPr lang="fr-FR" smtClean="0"/>
              <a:t>20/11/2023</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C0CF7D7-ABB0-40B4-B513-EFC2EFA27435}" type="slidenum">
              <a:rPr lang="fr-FR" smtClean="0"/>
              <a:t>‹N°›</a:t>
            </a:fld>
            <a:endParaRPr lang="fr-FR"/>
          </a:p>
        </p:txBody>
      </p:sp>
    </p:spTree>
    <p:extLst>
      <p:ext uri="{BB962C8B-B14F-4D97-AF65-F5344CB8AC3E}">
        <p14:creationId xmlns:p14="http://schemas.microsoft.com/office/powerpoint/2010/main" val="3432309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Calibri" panose="020F0502020204030204" pitchFamily="34" charset="0"/>
              </a:defRPr>
            </a:lvl1pPr>
          </a:lstStyle>
          <a:p>
            <a:fld id="{D680E798-53FF-4C51-A981-953463752515}" type="datetimeFigureOut">
              <a:rPr lang="fr-FR" smtClean="0"/>
              <a:pPr/>
              <a:t>20/11/2023</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400190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3856739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35501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409778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18165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194109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218470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649116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png@01D8E53C.D1CED06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cid:image001.png@01D8E53C.D1CED060"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DGRH A – Présentation CDEFI</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3" name="Image 2">
            <a:extLst>
              <a:ext uri="{FF2B5EF4-FFF2-40B4-BE49-F238E27FC236}">
                <a16:creationId xmlns:a16="http://schemas.microsoft.com/office/drawing/2014/main" id="{B32454FA-55D9-5B47-A93D-889EA3BC3BDD}"/>
              </a:ext>
            </a:extLst>
          </p:cNvPr>
          <p:cNvPicPr>
            <a:picLocks noChangeAspect="1"/>
          </p:cNvPicPr>
          <p:nvPr userDrawn="1"/>
        </p:nvPicPr>
        <p:blipFill>
          <a:blip r:embed="rId2"/>
          <a:stretch>
            <a:fillRect/>
          </a:stretch>
        </p:blipFill>
        <p:spPr>
          <a:xfrm>
            <a:off x="323528" y="180000"/>
            <a:ext cx="4748528" cy="3939902"/>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vl1pPr>
          </a:lstStyle>
          <a:p>
            <a:pPr algn="r"/>
            <a:r>
              <a:rPr lang="fr-FR" cap="all" dirty="0" smtClean="0"/>
              <a:t>14/11/2023</a:t>
            </a:r>
            <a:endParaRPr lang="fr-FR" cap="all" dirty="0"/>
          </a:p>
        </p:txBody>
      </p:sp>
      <p:sp>
        <p:nvSpPr>
          <p:cNvPr id="3" name="Espace réservé du pied de page 2"/>
          <p:cNvSpPr>
            <a:spLocks noGrp="1"/>
          </p:cNvSpPr>
          <p:nvPr>
            <p:ph type="ftr" sz="quarter" idx="11"/>
          </p:nvPr>
        </p:nvSpPr>
        <p:spPr bwMode="gray"/>
        <p:txBody>
          <a:bodyPr/>
          <a:lstStyle>
            <a:lvl1pPr>
              <a:defRPr/>
            </a:lvl1pPr>
          </a:lstStyle>
          <a:p>
            <a:r>
              <a:rPr lang="fr-FR" dirty="0" smtClean="0"/>
              <a:t>DGRH</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2">
            <a:extLst>
              <a:ext uri="{FF2B5EF4-FFF2-40B4-BE49-F238E27FC236}">
                <a16:creationId xmlns:a16="http://schemas.microsoft.com/office/drawing/2014/main" id="{E1394B37-CA1F-585C-118E-F7CEBA14472C}"/>
              </a:ext>
            </a:extLst>
          </p:cNvPr>
          <p:cNvSpPr>
            <a:spLocks noChangeArrowheads="1"/>
          </p:cNvSpPr>
          <p:nvPr userDrawn="1"/>
        </p:nvSpPr>
        <p:spPr bwMode="auto">
          <a:xfrm>
            <a:off x="323528" y="8282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latin typeface="Calibri" panose="020F0502020204030204" pitchFamily="34" charset="0"/>
            </a:endParaRPr>
          </a:p>
        </p:txBody>
      </p:sp>
      <p:pic>
        <p:nvPicPr>
          <p:cNvPr id="1025" name="Image 1">
            <a:extLst>
              <a:ext uri="{FF2B5EF4-FFF2-40B4-BE49-F238E27FC236}">
                <a16:creationId xmlns:a16="http://schemas.microsoft.com/office/drawing/2014/main" id="{3A141E91-08BA-60EC-9C1A-CB3021BA0B95}"/>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323528" y="267494"/>
            <a:ext cx="3248025"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04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20/05/2021</a:t>
            </a:r>
          </a:p>
        </p:txBody>
      </p:sp>
      <p:sp>
        <p:nvSpPr>
          <p:cNvPr id="4" name="Espace réservé du pied de page 3"/>
          <p:cNvSpPr>
            <a:spLocks noGrp="1"/>
          </p:cNvSpPr>
          <p:nvPr>
            <p:ph type="ftr" sz="quarter" idx="11"/>
          </p:nvPr>
        </p:nvSpPr>
        <p:spPr bwMode="gray"/>
        <p:txBody>
          <a:bodyPr/>
          <a:lstStyle>
            <a:lvl1pPr>
              <a:defRPr/>
            </a:lvl1pPr>
          </a:lstStyle>
          <a:p>
            <a:r>
              <a:rPr lang="fr-FR" dirty="0"/>
              <a:t>DGRH A – Présentation CDEFI</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20/05/2021</a:t>
            </a:r>
          </a:p>
        </p:txBody>
      </p:sp>
      <p:sp>
        <p:nvSpPr>
          <p:cNvPr id="4" name="Espace réservé du pied de page 3"/>
          <p:cNvSpPr>
            <a:spLocks noGrp="1"/>
          </p:cNvSpPr>
          <p:nvPr>
            <p:ph type="ftr" sz="quarter" idx="11"/>
          </p:nvPr>
        </p:nvSpPr>
        <p:spPr bwMode="gray"/>
        <p:txBody>
          <a:bodyPr/>
          <a:lstStyle>
            <a:lvl1pPr>
              <a:defRPr/>
            </a:lvl1pPr>
          </a:lstStyle>
          <a:p>
            <a:r>
              <a:rPr lang="fr-FR" dirty="0"/>
              <a:t>DGRH A – Présentation CDEFI</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20/05/2021</a:t>
            </a:r>
          </a:p>
        </p:txBody>
      </p:sp>
      <p:sp>
        <p:nvSpPr>
          <p:cNvPr id="4" name="Espace réservé du pied de page 3"/>
          <p:cNvSpPr>
            <a:spLocks noGrp="1"/>
          </p:cNvSpPr>
          <p:nvPr>
            <p:ph type="ftr" sz="quarter" idx="11"/>
          </p:nvPr>
        </p:nvSpPr>
        <p:spPr bwMode="gray"/>
        <p:txBody>
          <a:bodyPr/>
          <a:lstStyle>
            <a:lvl1pPr>
              <a:defRPr/>
            </a:lvl1pPr>
          </a:lstStyle>
          <a:p>
            <a:r>
              <a:rPr lang="fr-FR" dirty="0"/>
              <a:t>DGRH A – Présentation CDEFI</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dirty="0"/>
              <a:t>20/05/2021</a:t>
            </a:r>
          </a:p>
        </p:txBody>
      </p:sp>
      <p:sp>
        <p:nvSpPr>
          <p:cNvPr id="6" name="Espace réservé du pied de page 5"/>
          <p:cNvSpPr>
            <a:spLocks noGrp="1"/>
          </p:cNvSpPr>
          <p:nvPr>
            <p:ph type="ftr" sz="quarter" idx="11"/>
          </p:nvPr>
        </p:nvSpPr>
        <p:spPr bwMode="gray"/>
        <p:txBody>
          <a:bodyPr/>
          <a:lstStyle>
            <a:lvl1pPr>
              <a:defRPr/>
            </a:lvl1pPr>
          </a:lstStyle>
          <a:p>
            <a:r>
              <a:rPr lang="fr-FR" dirty="0"/>
              <a:t>DGRH</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3" name="Rectangle 2">
            <a:extLst>
              <a:ext uri="{FF2B5EF4-FFF2-40B4-BE49-F238E27FC236}">
                <a16:creationId xmlns:a16="http://schemas.microsoft.com/office/drawing/2014/main" id="{C50919EC-3174-F76C-0091-0ABEB3BFD461}"/>
              </a:ext>
            </a:extLst>
          </p:cNvPr>
          <p:cNvSpPr>
            <a:spLocks noChangeArrowheads="1"/>
          </p:cNvSpPr>
          <p:nvPr userDrawn="1"/>
        </p:nvSpPr>
        <p:spPr bwMode="auto">
          <a:xfrm>
            <a:off x="332169" y="-131126"/>
            <a:ext cx="5246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dirty="0">
              <a:latin typeface="Calibri" panose="020F0502020204030204" pitchFamily="34" charset="0"/>
            </a:endParaRPr>
          </a:p>
        </p:txBody>
      </p:sp>
      <p:pic>
        <p:nvPicPr>
          <p:cNvPr id="2049" name="Image 1">
            <a:extLst>
              <a:ext uri="{FF2B5EF4-FFF2-40B4-BE49-F238E27FC236}">
                <a16:creationId xmlns:a16="http://schemas.microsoft.com/office/drawing/2014/main" id="{3EC93A7C-5641-3039-1825-529E49C3E6F4}"/>
              </a:ext>
            </a:extLst>
          </p:cNvPr>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332171" y="57561"/>
            <a:ext cx="1863566" cy="85800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texte 7"/>
          <p:cNvSpPr>
            <a:spLocks noGrp="1"/>
          </p:cNvSpPr>
          <p:nvPr>
            <p:ph type="body" sz="quarter" idx="15" hasCustomPrompt="1"/>
          </p:nvPr>
        </p:nvSpPr>
        <p:spPr>
          <a:xfrm>
            <a:off x="4139952" y="4857604"/>
            <a:ext cx="3095625" cy="211792"/>
          </a:xfrm>
        </p:spPr>
        <p:txBody>
          <a:bodyPr/>
          <a:lstStyle>
            <a:lvl1pPr>
              <a:defRPr/>
            </a:lvl1pPr>
          </a:lstStyle>
          <a:p>
            <a:pPr lvl="0"/>
            <a:r>
              <a:rPr lang="fr-FR" dirty="0" smtClean="0"/>
              <a:t>Document interne – Ne pas diffuser</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latin typeface="Calibri" panose="020F0502020204030204" pitchFamily="34" charset="0"/>
              </a:defRPr>
            </a:lvl1pPr>
          </a:lstStyle>
          <a:p>
            <a:pPr algn="r"/>
            <a:r>
              <a:rPr lang="fr-FR" cap="all" dirty="0" smtClean="0"/>
              <a:t>20/05/2021</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latin typeface="Calibri" panose="020F0502020204030204" pitchFamily="34" charset="0"/>
              </a:defRPr>
            </a:lvl1pPr>
          </a:lstStyle>
          <a:p>
            <a:r>
              <a:rPr lang="fr-FR" dirty="0" smtClean="0"/>
              <a:t>DGRH A – Présentation CDEFI</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latin typeface="Calibri" panose="020F0502020204030204" pitchFamily="34"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D490AF92-2A1B-3742-A6B2-ED3EF1D7649B}"/>
              </a:ext>
            </a:extLst>
          </p:cNvPr>
          <p:cNvPicPr>
            <a:picLocks noChangeAspect="1"/>
          </p:cNvPicPr>
          <p:nvPr userDrawn="1"/>
        </p:nvPicPr>
        <p:blipFill>
          <a:blip r:embed="rId8"/>
          <a:stretch>
            <a:fillRect/>
          </a:stretch>
        </p:blipFill>
        <p:spPr>
          <a:xfrm>
            <a:off x="323528" y="97871"/>
            <a:ext cx="864096" cy="716949"/>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Calibri" panose="020F050202020403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Calibri" panose="020F050202020403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Calibri" panose="020F050202020403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Calibri" panose="020F050202020403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gouv.fr/mise-en-oeuvre-de-la-reforme-des-retraites-les-mesures-qui-concernent-les-personnels-de-l-education-378392"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mailto:dgrh-a2.conseil@education.gouv.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pPr algn="ctr"/>
            <a:r>
              <a:rPr lang="fr-FR" sz="2800" dirty="0" smtClean="0">
                <a:solidFill>
                  <a:schemeClr val="accent2">
                    <a:lumMod val="60000"/>
                    <a:lumOff val="40000"/>
                  </a:schemeClr>
                </a:solidFill>
              </a:rPr>
              <a:t>Retraite progressive</a:t>
            </a:r>
            <a:endParaRPr lang="fr-FR" sz="2800" dirty="0">
              <a:solidFill>
                <a:schemeClr val="accent2">
                  <a:lumMod val="60000"/>
                  <a:lumOff val="40000"/>
                </a:schemeClr>
              </a:solidFill>
            </a:endParaRPr>
          </a:p>
          <a:p>
            <a:pPr algn="ctr"/>
            <a:endParaRPr lang="fr-FR" sz="2000" i="1" cap="none" dirty="0"/>
          </a:p>
          <a:p>
            <a:pPr algn="ctr"/>
            <a:r>
              <a:rPr lang="fr-FR" sz="2000" i="1" cap="none" dirty="0" smtClean="0">
                <a:solidFill>
                  <a:schemeClr val="bg1">
                    <a:lumMod val="65000"/>
                  </a:schemeClr>
                </a:solidFill>
              </a:rPr>
              <a:t>CSA MENJ</a:t>
            </a:r>
            <a:endParaRPr lang="fr-FR" sz="2800" cap="none" dirty="0">
              <a:solidFill>
                <a:schemeClr val="bg1">
                  <a:lumMod val="65000"/>
                </a:schemeClr>
              </a:solidFill>
            </a:endParaRPr>
          </a:p>
          <a:p>
            <a:pPr algn="ctr"/>
            <a:endParaRPr lang="fr-FR" sz="1400" dirty="0"/>
          </a:p>
          <a:p>
            <a:endParaRPr lang="fr-FR" sz="2800" dirty="0"/>
          </a:p>
          <a:p>
            <a:pPr algn="r"/>
            <a:r>
              <a:rPr lang="fr-FR" sz="1600" i="1" cap="none" dirty="0" smtClean="0">
                <a:solidFill>
                  <a:schemeClr val="tx1">
                    <a:lumMod val="50000"/>
                    <a:lumOff val="50000"/>
                  </a:schemeClr>
                </a:solidFill>
              </a:rPr>
              <a:t>Réunion du 17 octobre 2023</a:t>
            </a:r>
            <a:endParaRPr lang="fr-FR" sz="1600" i="1" cap="none" dirty="0">
              <a:solidFill>
                <a:schemeClr val="tx1">
                  <a:lumMod val="50000"/>
                  <a:lumOff val="50000"/>
                </a:schemeClr>
              </a:solidFill>
            </a:endParaRPr>
          </a:p>
          <a:p>
            <a:pPr algn="r"/>
            <a:endParaRPr lang="fr-FR" sz="1600" dirty="0"/>
          </a:p>
        </p:txBody>
      </p:sp>
      <p:sp>
        <p:nvSpPr>
          <p:cNvPr id="7" name="Espace réservé de la date 6"/>
          <p:cNvSpPr>
            <a:spLocks noGrp="1"/>
          </p:cNvSpPr>
          <p:nvPr>
            <p:ph type="dt" sz="half" idx="10"/>
          </p:nvPr>
        </p:nvSpPr>
        <p:spPr/>
        <p:txBody>
          <a:bodyPr/>
          <a:lstStyle/>
          <a:p>
            <a:pPr algn="r"/>
            <a:r>
              <a:rPr lang="fr-FR" cap="all" dirty="0" smtClean="0"/>
              <a:t>14/11/2023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10" name="Espace réservé du pied de page 7">
            <a:extLst>
              <a:ext uri="{FF2B5EF4-FFF2-40B4-BE49-F238E27FC236}">
                <a16:creationId xmlns:a16="http://schemas.microsoft.com/office/drawing/2014/main" id="{67BF9DF7-AE15-084B-96FC-3AA94EE131E5}"/>
              </a:ext>
            </a:extLst>
          </p:cNvPr>
          <p:cNvSpPr>
            <a:spLocks noGrp="1"/>
          </p:cNvSpPr>
          <p:nvPr>
            <p:ph type="ftr" sz="quarter" idx="11"/>
          </p:nvPr>
        </p:nvSpPr>
        <p:spPr>
          <a:xfrm>
            <a:off x="360000" y="4783500"/>
            <a:ext cx="5904000" cy="360000"/>
          </a:xfrm>
        </p:spPr>
        <p:txBody>
          <a:bodyPr/>
          <a:lstStyle/>
          <a:p>
            <a:r>
              <a:rPr lang="fr-FR" dirty="0"/>
              <a:t>DGRH – Mission « Retraites, rémunérations, carrières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900000"/>
            <a:ext cx="8424000" cy="360000"/>
          </a:xfrm>
        </p:spPr>
        <p:txBody>
          <a:bodyPr/>
          <a:lstStyle/>
          <a:p>
            <a:r>
              <a:rPr lang="fr-FR" sz="1800" dirty="0">
                <a:solidFill>
                  <a:schemeClr val="accent3">
                    <a:lumMod val="50000"/>
                  </a:schemeClr>
                </a:solidFill>
              </a:rPr>
              <a:t>Mise en œuvre de la </a:t>
            </a:r>
            <a:r>
              <a:rPr lang="fr-FR" sz="1800" dirty="0" smtClean="0">
                <a:solidFill>
                  <a:schemeClr val="accent3">
                    <a:lumMod val="50000"/>
                  </a:schemeClr>
                </a:solidFill>
              </a:rPr>
              <a:t>retraite progressive</a:t>
            </a:r>
            <a:endParaRPr lang="fr-FR" sz="2000" dirty="0">
              <a:solidFill>
                <a:schemeClr val="accent3">
                  <a:lumMod val="50000"/>
                </a:schemeClr>
              </a:solidFill>
            </a:endParaRPr>
          </a:p>
        </p:txBody>
      </p:sp>
      <p:sp>
        <p:nvSpPr>
          <p:cNvPr id="12" name="Espace réservé du contenu 11"/>
          <p:cNvSpPr>
            <a:spLocks noGrp="1"/>
          </p:cNvSpPr>
          <p:nvPr>
            <p:ph sz="quarter" idx="14"/>
          </p:nvPr>
        </p:nvSpPr>
        <p:spPr>
          <a:xfrm>
            <a:off x="359998" y="1275606"/>
            <a:ext cx="8424000" cy="3415194"/>
          </a:xfrm>
        </p:spPr>
        <p:txBody>
          <a:bodyPr/>
          <a:lstStyle/>
          <a:p>
            <a:pPr marR="442595" algn="just">
              <a:spcAft>
                <a:spcPts val="0"/>
              </a:spcAft>
            </a:pPr>
            <a:r>
              <a:rPr lang="fr-FR" sz="1400" dirty="0" smtClean="0">
                <a:latin typeface="Calibri" panose="020F0502020204030204" pitchFamily="34" charset="0"/>
                <a:ea typeface="Times New Roman" panose="02020603050405020304" pitchFamily="18" charset="0"/>
                <a:cs typeface="Calibri" panose="020F0502020204030204" pitchFamily="34" charset="0"/>
              </a:rPr>
              <a:t>La loi </a:t>
            </a:r>
            <a:r>
              <a:rPr lang="fr-FR" sz="1400" dirty="0">
                <a:latin typeface="Calibri" panose="020F0502020204030204" pitchFamily="34" charset="0"/>
                <a:ea typeface="Times New Roman" panose="02020603050405020304" pitchFamily="18" charset="0"/>
                <a:cs typeface="Calibri" panose="020F0502020204030204" pitchFamily="34" charset="0"/>
              </a:rPr>
              <a:t>n° 2023-270 du 14 avril 2023 de financement rectificative de la sécurité sociale pour </a:t>
            </a:r>
            <a:r>
              <a:rPr lang="fr-FR" sz="1400" dirty="0" smtClean="0">
                <a:latin typeface="Calibri" panose="020F0502020204030204" pitchFamily="34" charset="0"/>
                <a:ea typeface="Times New Roman" panose="02020603050405020304" pitchFamily="18" charset="0"/>
                <a:cs typeface="Calibri" panose="020F0502020204030204" pitchFamily="34" charset="0"/>
              </a:rPr>
              <a:t>2023, étend aux fonctionnaires le bénéfice de la </a:t>
            </a:r>
            <a:r>
              <a:rPr lang="fr-FR" sz="1400" b="1" dirty="0" smtClean="0">
                <a:latin typeface="Calibri" panose="020F0502020204030204" pitchFamily="34" charset="0"/>
                <a:ea typeface="Times New Roman" panose="02020603050405020304" pitchFamily="18" charset="0"/>
                <a:cs typeface="Calibri" panose="020F0502020204030204" pitchFamily="34" charset="0"/>
              </a:rPr>
              <a:t>retraite progressive </a:t>
            </a:r>
            <a:r>
              <a:rPr lang="fr-FR" sz="1400" dirty="0" smtClean="0">
                <a:latin typeface="Calibri" panose="020F0502020204030204" pitchFamily="34" charset="0"/>
                <a:ea typeface="Times New Roman" panose="02020603050405020304" pitchFamily="18" charset="0"/>
                <a:cs typeface="Calibri" panose="020F0502020204030204" pitchFamily="34" charset="0"/>
              </a:rPr>
              <a:t>qui existe depuis de nombreuses années dans le secteur privé et </a:t>
            </a:r>
            <a:r>
              <a:rPr lang="fr-FR" sz="1400" dirty="0" smtClean="0">
                <a:ea typeface="Times New Roman" panose="02020603050405020304" pitchFamily="18" charset="0"/>
                <a:cs typeface="Calibri" panose="020F0502020204030204" pitchFamily="34" charset="0"/>
              </a:rPr>
              <a:t>dont bénéficient déjà les contractuels et les enseignants du privé.</a:t>
            </a:r>
            <a:r>
              <a:rPr lang="fr-FR" sz="1400" dirty="0">
                <a:ea typeface="Times New Roman" panose="02020603050405020304" pitchFamily="18" charset="0"/>
                <a:cs typeface="Calibri" panose="020F0502020204030204" pitchFamily="34" charset="0"/>
              </a:rPr>
              <a:t> </a:t>
            </a:r>
            <a:endParaRPr lang="fr-FR" sz="1400" dirty="0" smtClean="0">
              <a:ea typeface="Times New Roman" panose="02020603050405020304" pitchFamily="18" charset="0"/>
              <a:cs typeface="Calibri" panose="020F0502020204030204" pitchFamily="34" charset="0"/>
            </a:endParaRPr>
          </a:p>
          <a:p>
            <a:pPr marR="442595" algn="just">
              <a:spcAft>
                <a:spcPts val="0"/>
              </a:spcAft>
            </a:pPr>
            <a:endParaRPr lang="fr-FR" sz="1400" dirty="0" smtClean="0">
              <a:ea typeface="Times New Roman" panose="02020603050405020304" pitchFamily="18" charset="0"/>
              <a:cs typeface="Calibri" panose="020F0502020204030204" pitchFamily="34" charset="0"/>
            </a:endParaRPr>
          </a:p>
          <a:p>
            <a:pPr marR="442595" algn="just">
              <a:spcAft>
                <a:spcPts val="0"/>
              </a:spcAft>
            </a:pPr>
            <a:r>
              <a:rPr lang="fr-FR" sz="1400" dirty="0" smtClean="0">
                <a:ea typeface="Times New Roman" panose="02020603050405020304" pitchFamily="18" charset="0"/>
                <a:cs typeface="Calibri" panose="020F0502020204030204" pitchFamily="34" charset="0"/>
              </a:rPr>
              <a:t>La </a:t>
            </a:r>
            <a:r>
              <a:rPr lang="fr-FR" sz="1400" dirty="0">
                <a:ea typeface="Times New Roman" panose="02020603050405020304" pitchFamily="18" charset="0"/>
                <a:cs typeface="Calibri" panose="020F0502020204030204" pitchFamily="34" charset="0"/>
              </a:rPr>
              <a:t>retraite progressive permet à un agent travaillant à temps partiel de percevoir une partie de sa pension de retraite au plus tôt deux ans avant l’âge légal d’ouverture des droits</a:t>
            </a:r>
            <a:r>
              <a:rPr lang="fr-FR" sz="1400" dirty="0" smtClean="0">
                <a:ea typeface="Times New Roman" panose="02020603050405020304" pitchFamily="18" charset="0"/>
                <a:cs typeface="Calibri" panose="020F0502020204030204" pitchFamily="34" charset="0"/>
              </a:rPr>
              <a:t>.</a:t>
            </a:r>
          </a:p>
          <a:p>
            <a:pPr marR="442595" algn="just">
              <a:spcAft>
                <a:spcPts val="0"/>
              </a:spcAft>
            </a:pPr>
            <a:r>
              <a:rPr lang="fr-FR" sz="1400" dirty="0" smtClean="0">
                <a:ea typeface="Times New Roman" panose="02020603050405020304" pitchFamily="18" charset="0"/>
                <a:cs typeface="Calibri" panose="020F0502020204030204" pitchFamily="34" charset="0"/>
              </a:rPr>
              <a:t>On estime que dans le secteur privé, environ 25000 personnes en bénéficient. La LFRSS prévoit un financement pour l’Etat d’environ 15600 passage en retraite progressive d’ici 2025.</a:t>
            </a:r>
          </a:p>
          <a:p>
            <a:pPr marR="442595" algn="just">
              <a:spcAft>
                <a:spcPts val="0"/>
              </a:spcAft>
            </a:pPr>
            <a:endParaRPr lang="fr-FR" sz="1400" dirty="0">
              <a:ea typeface="Times New Roman" panose="02020603050405020304" pitchFamily="18" charset="0"/>
              <a:cs typeface="Calibri" panose="020F0502020204030204" pitchFamily="34" charset="0"/>
            </a:endParaRPr>
          </a:p>
          <a:p>
            <a:pPr marR="442595" algn="just">
              <a:spcAft>
                <a:spcPts val="0"/>
              </a:spcAft>
            </a:pPr>
            <a:r>
              <a:rPr lang="fr-FR" sz="1400" dirty="0" smtClean="0">
                <a:ea typeface="Times New Roman" panose="02020603050405020304" pitchFamily="18" charset="0"/>
                <a:cs typeface="Calibri" panose="020F0502020204030204" pitchFamily="34" charset="0"/>
              </a:rPr>
              <a:t>Il s’agit d’une nouvelle modalité de transition emploi-retraite fixée à </a:t>
            </a:r>
            <a:r>
              <a:rPr lang="fr-FR" sz="1400" u="sng" dirty="0" smtClean="0">
                <a:ea typeface="Times New Roman" panose="02020603050405020304" pitchFamily="18" charset="0"/>
                <a:cs typeface="Calibri" panose="020F0502020204030204" pitchFamily="34" charset="0"/>
              </a:rPr>
              <a:t>l’article </a:t>
            </a:r>
            <a:r>
              <a:rPr lang="fr-FR" sz="1400" u="sng" dirty="0" smtClean="0"/>
              <a:t>L</a:t>
            </a:r>
            <a:r>
              <a:rPr lang="fr-FR" sz="1400" u="sng" dirty="0"/>
              <a:t>. 89 bis </a:t>
            </a:r>
            <a:r>
              <a:rPr lang="fr-FR" sz="1400" dirty="0" smtClean="0"/>
              <a:t>du Code des pensions civiles et militaires de retraite (CPCMR) et précisée par le </a:t>
            </a:r>
            <a:r>
              <a:rPr lang="fr-FR" sz="1400" u="sng" dirty="0" smtClean="0"/>
              <a:t>décret </a:t>
            </a:r>
            <a:r>
              <a:rPr lang="fr-FR" sz="1400" u="sng" dirty="0" smtClean="0">
                <a:ea typeface="Times New Roman" panose="02020603050405020304" pitchFamily="18" charset="0"/>
                <a:cs typeface="Calibri" panose="020F0502020204030204" pitchFamily="34" charset="0"/>
              </a:rPr>
              <a:t>n</a:t>
            </a:r>
            <a:r>
              <a:rPr lang="fr-FR" sz="1400" u="sng" dirty="0">
                <a:ea typeface="Times New Roman" panose="02020603050405020304" pitchFamily="18" charset="0"/>
                <a:cs typeface="Calibri" panose="020F0502020204030204" pitchFamily="34" charset="0"/>
              </a:rPr>
              <a:t>° 2023-753 </a:t>
            </a:r>
            <a:r>
              <a:rPr lang="fr-FR" sz="1400" dirty="0">
                <a:latin typeface="Calibri" panose="020F0502020204030204" pitchFamily="34" charset="0"/>
                <a:ea typeface="Times New Roman" panose="02020603050405020304" pitchFamily="18" charset="0"/>
                <a:cs typeface="Calibri" panose="020F0502020204030204" pitchFamily="34" charset="0"/>
              </a:rPr>
              <a:t>du 10 août 2023 </a:t>
            </a:r>
            <a:r>
              <a:rPr lang="fr-FR" sz="1400" dirty="0" smtClean="0">
                <a:latin typeface="Calibri" panose="020F0502020204030204" pitchFamily="34" charset="0"/>
                <a:ea typeface="Times New Roman" panose="02020603050405020304" pitchFamily="18" charset="0"/>
                <a:cs typeface="Calibri" panose="020F0502020204030204" pitchFamily="34" charset="0"/>
              </a:rPr>
              <a:t>et par une </a:t>
            </a:r>
            <a:r>
              <a:rPr lang="fr-FR" sz="1400" dirty="0" smtClean="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circulaire </a:t>
            </a:r>
            <a:r>
              <a:rPr lang="fr-FR" sz="14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interministérielle </a:t>
            </a:r>
            <a:r>
              <a:rPr lang="fr-FR" sz="1400" dirty="0">
                <a:latin typeface="Calibri" panose="020F0502020204030204" pitchFamily="34" charset="0"/>
                <a:ea typeface="Times New Roman" panose="02020603050405020304" pitchFamily="18" charset="0"/>
                <a:cs typeface="Calibri" panose="020F0502020204030204" pitchFamily="34" charset="0"/>
              </a:rPr>
              <a:t>relative à la gestion de la retraite progressive </a:t>
            </a:r>
            <a:r>
              <a:rPr lang="fr-FR" sz="1400" dirty="0" smtClean="0">
                <a:latin typeface="Calibri" panose="020F0502020204030204" pitchFamily="34" charset="0"/>
                <a:ea typeface="Times New Roman" panose="02020603050405020304" pitchFamily="18" charset="0"/>
                <a:cs typeface="Calibri" panose="020F0502020204030204" pitchFamily="34" charset="0"/>
              </a:rPr>
              <a:t>datée de 6 </a:t>
            </a:r>
            <a:r>
              <a:rPr lang="fr-FR" sz="1400" dirty="0">
                <a:latin typeface="Calibri" panose="020F0502020204030204" pitchFamily="34" charset="0"/>
                <a:ea typeface="Times New Roman" panose="02020603050405020304" pitchFamily="18" charset="0"/>
                <a:cs typeface="Calibri" panose="020F0502020204030204" pitchFamily="34" charset="0"/>
              </a:rPr>
              <a:t>septembre </a:t>
            </a:r>
            <a:r>
              <a:rPr lang="fr-FR" sz="1400" dirty="0" smtClean="0">
                <a:latin typeface="Calibri" panose="020F0502020204030204" pitchFamily="34" charset="0"/>
                <a:ea typeface="Times New Roman" panose="02020603050405020304" pitchFamily="18" charset="0"/>
                <a:cs typeface="Calibri" panose="020F0502020204030204" pitchFamily="34" charset="0"/>
              </a:rPr>
              <a:t>2023 et publiée sur Légifrance. (</a:t>
            </a:r>
            <a:r>
              <a:rPr lang="fr-FR" sz="1400" dirty="0" smtClean="0">
                <a:solidFill>
                  <a:schemeClr val="accent3">
                    <a:lumMod val="50000"/>
                  </a:schemeClr>
                </a:solidFill>
                <a:latin typeface="Calibri" panose="020F0502020204030204" pitchFamily="34" charset="0"/>
                <a:ea typeface="Times New Roman" panose="02020603050405020304" pitchFamily="18" charset="0"/>
                <a:cs typeface="Calibri" panose="020F0502020204030204" pitchFamily="34" charset="0"/>
              </a:rPr>
              <a:t>décret, circulaire et FAQ DGAFP </a:t>
            </a:r>
            <a:r>
              <a:rPr lang="fr-FR" sz="1400" dirty="0" smtClean="0">
                <a:latin typeface="Calibri" panose="020F0502020204030204" pitchFamily="34" charset="0"/>
                <a:ea typeface="Times New Roman" panose="02020603050405020304" pitchFamily="18" charset="0"/>
                <a:cs typeface="Calibri" panose="020F0502020204030204" pitchFamily="34" charset="0"/>
              </a:rPr>
              <a:t>sur le site du ministère).</a:t>
            </a:r>
          </a:p>
          <a:p>
            <a:pPr marL="914400" lvl="2" indent="0">
              <a:buNone/>
            </a:pPr>
            <a:endParaRPr lang="fr-FR" sz="1400" dirty="0"/>
          </a:p>
          <a:p>
            <a:pPr marL="285750" marR="442595" indent="-285750" algn="just">
              <a:spcAft>
                <a:spcPts val="300"/>
              </a:spcAft>
              <a:buFont typeface="Wingdings" panose="05000000000000000000" pitchFamily="2" charset="2"/>
              <a:buChar char="Ø"/>
            </a:pPr>
            <a:endParaRPr lang="fr-FR" sz="14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
        <p:nvSpPr>
          <p:cNvPr id="8" name="Espace réservé du pied de page 7">
            <a:extLst>
              <a:ext uri="{FF2B5EF4-FFF2-40B4-BE49-F238E27FC236}">
                <a16:creationId xmlns:a16="http://schemas.microsoft.com/office/drawing/2014/main" id="{FEEAD103-3C79-BC46-B53C-8C2089035A0D}"/>
              </a:ext>
            </a:extLst>
          </p:cNvPr>
          <p:cNvSpPr>
            <a:spLocks noGrp="1"/>
          </p:cNvSpPr>
          <p:nvPr>
            <p:ph type="ftr" sz="quarter" idx="11"/>
          </p:nvPr>
        </p:nvSpPr>
        <p:spPr>
          <a:xfrm>
            <a:off x="360000" y="4783500"/>
            <a:ext cx="5904000" cy="360000"/>
          </a:xfrm>
        </p:spPr>
        <p:txBody>
          <a:bodyPr/>
          <a:lstStyle/>
          <a:p>
            <a:r>
              <a:rPr lang="fr-FR" dirty="0"/>
              <a:t>DGRH</a:t>
            </a:r>
          </a:p>
        </p:txBody>
      </p:sp>
    </p:spTree>
    <p:extLst>
      <p:ext uri="{BB962C8B-B14F-4D97-AF65-F5344CB8AC3E}">
        <p14:creationId xmlns:p14="http://schemas.microsoft.com/office/powerpoint/2010/main" val="144501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32006" y="1043436"/>
            <a:ext cx="8424000" cy="360000"/>
          </a:xfrm>
        </p:spPr>
        <p:txBody>
          <a:bodyPr/>
          <a:lstStyle/>
          <a:p>
            <a:pPr>
              <a:spcAft>
                <a:spcPts val="0"/>
              </a:spcAft>
            </a:pPr>
            <a:r>
              <a:rPr lang="fr-FR" sz="1800" dirty="0" smtClean="0">
                <a:solidFill>
                  <a:schemeClr val="accent3">
                    <a:lumMod val="50000"/>
                  </a:schemeClr>
                </a:solidFill>
                <a:cs typeface="Calibri" panose="020F0502020204030204" pitchFamily="34" charset="0"/>
              </a:rPr>
              <a:t>Conditions </a:t>
            </a:r>
            <a:r>
              <a:rPr lang="fr-FR" sz="1800" dirty="0">
                <a:solidFill>
                  <a:schemeClr val="accent3">
                    <a:lumMod val="50000"/>
                  </a:schemeClr>
                </a:solidFill>
                <a:cs typeface="Calibri" panose="020F0502020204030204" pitchFamily="34" charset="0"/>
              </a:rPr>
              <a:t>de départ à la retraite à l’âge légal  et d’ouverture </a:t>
            </a:r>
            <a:r>
              <a:rPr lang="fr-FR" sz="1800" dirty="0" smtClean="0">
                <a:solidFill>
                  <a:schemeClr val="accent3">
                    <a:lumMod val="50000"/>
                  </a:schemeClr>
                </a:solidFill>
                <a:cs typeface="Calibri" panose="020F0502020204030204" pitchFamily="34" charset="0"/>
              </a:rPr>
              <a:t>de la </a:t>
            </a:r>
            <a:r>
              <a:rPr lang="fr-FR" sz="1800" dirty="0">
                <a:solidFill>
                  <a:schemeClr val="accent3">
                    <a:lumMod val="50000"/>
                  </a:schemeClr>
                </a:solidFill>
                <a:cs typeface="Calibri" panose="020F0502020204030204" pitchFamily="34" charset="0"/>
              </a:rPr>
              <a:t>RP</a:t>
            </a:r>
            <a:endParaRPr lang="fr-FR" sz="2400" dirty="0">
              <a:solidFill>
                <a:schemeClr val="accent3">
                  <a:lumMod val="50000"/>
                </a:schemeClr>
              </a:solidFill>
              <a:ea typeface="Calibri" panose="020F0502020204030204" pitchFamily="34" charset="0"/>
              <a:cs typeface="Calibri" panose="020F0502020204030204" pitchFamily="34" charset="0"/>
            </a:endParaRPr>
          </a:p>
        </p:txBody>
      </p:sp>
      <p:sp>
        <p:nvSpPr>
          <p:cNvPr id="12" name="Espace réservé du contenu 11"/>
          <p:cNvSpPr>
            <a:spLocks noGrp="1"/>
          </p:cNvSpPr>
          <p:nvPr>
            <p:ph sz="quarter" idx="14"/>
          </p:nvPr>
        </p:nvSpPr>
        <p:spPr>
          <a:xfrm>
            <a:off x="359998" y="1275606"/>
            <a:ext cx="8100434" cy="1152128"/>
          </a:xfrm>
        </p:spPr>
        <p:txBody>
          <a:bodyPr/>
          <a:lstStyle/>
          <a:p>
            <a:pPr algn="just">
              <a:lnSpc>
                <a:spcPct val="115000"/>
              </a:lnSpc>
              <a:spcAft>
                <a:spcPts val="300"/>
              </a:spcAft>
            </a:pPr>
            <a:r>
              <a:rPr lang="fr-FR" sz="1400" dirty="0">
                <a:solidFill>
                  <a:srgbClr val="000000"/>
                </a:solidFill>
                <a:effectLst/>
                <a:latin typeface="Calibri" panose="020F0502020204030204" pitchFamily="34" charset="0"/>
                <a:ea typeface="Times New Roman" panose="02020603050405020304" pitchFamily="18" charset="0"/>
              </a:rPr>
              <a:t> </a:t>
            </a:r>
            <a:endParaRPr lang="fr-FR" sz="1400" dirty="0">
              <a:solidFill>
                <a:srgbClr val="000000"/>
              </a:solidFill>
              <a:latin typeface="Calibri" panose="020F0502020204030204" pitchFamily="34" charset="0"/>
              <a:ea typeface="Times New Roman" panose="02020603050405020304" pitchFamily="18" charset="0"/>
            </a:endParaRPr>
          </a:p>
          <a:p>
            <a:pPr algn="just">
              <a:lnSpc>
                <a:spcPct val="115000"/>
              </a:lnSpc>
              <a:spcAft>
                <a:spcPts val="300"/>
              </a:spcAft>
            </a:pPr>
            <a:endParaRPr lang="fr-FR" sz="1400" dirty="0">
              <a:solidFill>
                <a:srgbClr val="000000"/>
              </a:solidFill>
              <a:effectLst/>
              <a:latin typeface="Calibri" panose="020F0502020204030204" pitchFamily="34" charset="0"/>
              <a:ea typeface="Times New Roman" panose="02020603050405020304" pitchFamily="18" charset="0"/>
            </a:endParaRPr>
          </a:p>
          <a:p>
            <a:pPr algn="just">
              <a:lnSpc>
                <a:spcPct val="115000"/>
              </a:lnSpc>
              <a:spcAft>
                <a:spcPts val="300"/>
              </a:spcAft>
            </a:pPr>
            <a:endParaRPr lang="fr-FR" sz="1400" dirty="0">
              <a:solidFill>
                <a:srgbClr val="000000"/>
              </a:solidFill>
              <a:effectLst/>
              <a:latin typeface="Calibri" panose="020F0502020204030204" pitchFamily="34" charset="0"/>
              <a:ea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8" name="Espace réservé du pied de page 7">
            <a:extLst>
              <a:ext uri="{FF2B5EF4-FFF2-40B4-BE49-F238E27FC236}">
                <a16:creationId xmlns:a16="http://schemas.microsoft.com/office/drawing/2014/main" id="{FEEAD103-3C79-BC46-B53C-8C2089035A0D}"/>
              </a:ext>
            </a:extLst>
          </p:cNvPr>
          <p:cNvSpPr>
            <a:spLocks noGrp="1"/>
          </p:cNvSpPr>
          <p:nvPr>
            <p:ph type="ftr" sz="quarter" idx="11"/>
          </p:nvPr>
        </p:nvSpPr>
        <p:spPr>
          <a:xfrm>
            <a:off x="360000" y="4783500"/>
            <a:ext cx="5904000" cy="360000"/>
          </a:xfrm>
        </p:spPr>
        <p:txBody>
          <a:bodyPr/>
          <a:lstStyle/>
          <a:p>
            <a:r>
              <a:rPr lang="fr-FR" dirty="0"/>
              <a:t>DGRH</a:t>
            </a:r>
          </a:p>
        </p:txBody>
      </p:sp>
      <p:graphicFrame>
        <p:nvGraphicFramePr>
          <p:cNvPr id="2" name="Tableau 1"/>
          <p:cNvGraphicFramePr>
            <a:graphicFrameLocks noGrp="1"/>
          </p:cNvGraphicFramePr>
          <p:nvPr>
            <p:extLst>
              <p:ext uri="{D42A27DB-BD31-4B8C-83A1-F6EECF244321}">
                <p14:modId xmlns:p14="http://schemas.microsoft.com/office/powerpoint/2010/main" val="944613940"/>
              </p:ext>
            </p:extLst>
          </p:nvPr>
        </p:nvGraphicFramePr>
        <p:xfrm>
          <a:off x="755576" y="1491633"/>
          <a:ext cx="7920881" cy="2672494"/>
        </p:xfrm>
        <a:graphic>
          <a:graphicData uri="http://schemas.openxmlformats.org/drawingml/2006/table">
            <a:tbl>
              <a:tblPr firstRow="1" firstCol="1" bandRow="1">
                <a:tableStyleId>{5C22544A-7EE6-4342-B048-85BDC9FD1C3A}</a:tableStyleId>
              </a:tblPr>
              <a:tblGrid>
                <a:gridCol w="2183037">
                  <a:extLst>
                    <a:ext uri="{9D8B030D-6E8A-4147-A177-3AD203B41FA5}">
                      <a16:colId xmlns:a16="http://schemas.microsoft.com/office/drawing/2014/main" val="2580879229"/>
                    </a:ext>
                  </a:extLst>
                </a:gridCol>
                <a:gridCol w="1635959">
                  <a:extLst>
                    <a:ext uri="{9D8B030D-6E8A-4147-A177-3AD203B41FA5}">
                      <a16:colId xmlns:a16="http://schemas.microsoft.com/office/drawing/2014/main" val="753956267"/>
                    </a:ext>
                  </a:extLst>
                </a:gridCol>
                <a:gridCol w="1367295">
                  <a:extLst>
                    <a:ext uri="{9D8B030D-6E8A-4147-A177-3AD203B41FA5}">
                      <a16:colId xmlns:a16="http://schemas.microsoft.com/office/drawing/2014/main" val="4078572392"/>
                    </a:ext>
                  </a:extLst>
                </a:gridCol>
                <a:gridCol w="1367295">
                  <a:extLst>
                    <a:ext uri="{9D8B030D-6E8A-4147-A177-3AD203B41FA5}">
                      <a16:colId xmlns:a16="http://schemas.microsoft.com/office/drawing/2014/main" val="3197537899"/>
                    </a:ext>
                  </a:extLst>
                </a:gridCol>
                <a:gridCol w="1367295">
                  <a:extLst>
                    <a:ext uri="{9D8B030D-6E8A-4147-A177-3AD203B41FA5}">
                      <a16:colId xmlns:a16="http://schemas.microsoft.com/office/drawing/2014/main" val="1983544036"/>
                    </a:ext>
                  </a:extLst>
                </a:gridCol>
              </a:tblGrid>
              <a:tr h="596142">
                <a:tc>
                  <a:txBody>
                    <a:bodyPr/>
                    <a:lstStyle/>
                    <a:p>
                      <a:pPr algn="ctr">
                        <a:spcAft>
                          <a:spcPts val="0"/>
                        </a:spcAft>
                      </a:pPr>
                      <a:r>
                        <a:rPr lang="fr-FR" sz="1200" dirty="0">
                          <a:effectLst/>
                          <a:latin typeface="Calibri" panose="020F0502020204030204" pitchFamily="34" charset="0"/>
                          <a:cs typeface="Calibri" panose="020F0502020204030204" pitchFamily="34" charset="0"/>
                        </a:rPr>
                        <a:t>Année de naissance</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Âge légal de départ à la retraite AOD (sédentaire)</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Durée de cotisation requise DAR (en trimestres)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solidFill>
                            <a:schemeClr val="accent3"/>
                          </a:solidFill>
                          <a:effectLst/>
                          <a:latin typeface="Calibri" panose="020F0502020204030204" pitchFamily="34" charset="0"/>
                          <a:ea typeface="Calibri" panose="020F0502020204030204" pitchFamily="34" charset="0"/>
                          <a:cs typeface="Calibri" panose="020F0502020204030204" pitchFamily="34" charset="0"/>
                        </a:rPr>
                        <a:t>Âge ouverture RP (tous agents)</a:t>
                      </a:r>
                    </a:p>
                  </a:txBody>
                  <a:tcPr marL="42940" marR="42940" marT="0" marB="0" anchor="ctr"/>
                </a:tc>
                <a:tc>
                  <a:txBody>
                    <a:bodyPr/>
                    <a:lstStyle/>
                    <a:p>
                      <a:pPr algn="ctr">
                        <a:spcAft>
                          <a:spcPts val="0"/>
                        </a:spcAft>
                      </a:pPr>
                      <a:r>
                        <a:rPr lang="fr-FR" sz="1200" dirty="0" smtClean="0">
                          <a:solidFill>
                            <a:schemeClr val="accent3"/>
                          </a:solidFill>
                          <a:effectLst/>
                          <a:latin typeface="Calibri" panose="020F0502020204030204" pitchFamily="34" charset="0"/>
                          <a:ea typeface="Calibri" panose="020F0502020204030204" pitchFamily="34" charset="0"/>
                          <a:cs typeface="Calibri" panose="020F0502020204030204" pitchFamily="34" charset="0"/>
                        </a:rPr>
                        <a:t>RP au plus tôt</a:t>
                      </a:r>
                    </a:p>
                  </a:txBody>
                  <a:tcPr marL="42940" marR="42940" marT="0" marB="0" anchor="ctr"/>
                </a:tc>
                <a:extLst>
                  <a:ext uri="{0D108BD9-81ED-4DB2-BD59-A6C34878D82A}">
                    <a16:rowId xmlns:a16="http://schemas.microsoft.com/office/drawing/2014/main" val="1191804264"/>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Avant le 31 août 1961</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62 ans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168</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60</a:t>
                      </a:r>
                      <a:r>
                        <a:rPr lang="fr-FR" sz="1200" dirty="0">
                          <a:effectLst/>
                          <a:latin typeface="Calibri" panose="020F0502020204030204" pitchFamily="34" charset="0"/>
                          <a:cs typeface="Calibri" panose="020F0502020204030204" pitchFamily="34" charset="0"/>
                        </a:rPr>
                        <a:t> ans</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solidFill>
                            <a:schemeClr val="accent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01/09/2023</a:t>
                      </a:r>
                    </a:p>
                  </a:txBody>
                  <a:tcPr marL="42940" marR="42940" marT="0" marB="0" anchor="ctr"/>
                </a:tc>
                <a:extLst>
                  <a:ext uri="{0D108BD9-81ED-4DB2-BD59-A6C34878D82A}">
                    <a16:rowId xmlns:a16="http://schemas.microsoft.com/office/drawing/2014/main" val="429131416"/>
                  </a:ext>
                </a:extLst>
              </a:tr>
              <a:tr h="259544">
                <a:tc>
                  <a:txBody>
                    <a:bodyPr/>
                    <a:lstStyle/>
                    <a:p>
                      <a:pPr algn="ctr">
                        <a:spcAft>
                          <a:spcPts val="0"/>
                        </a:spcAft>
                      </a:pPr>
                      <a:r>
                        <a:rPr lang="fr-FR" sz="1200" dirty="0">
                          <a:effectLst/>
                          <a:latin typeface="Calibri" panose="020F0502020204030204" pitchFamily="34" charset="0"/>
                          <a:cs typeface="Calibri" panose="020F0502020204030204" pitchFamily="34" charset="0"/>
                        </a:rPr>
                        <a:t>1961 (à partir du 1</a:t>
                      </a:r>
                      <a:r>
                        <a:rPr lang="fr-FR" sz="1200" baseline="30000" dirty="0">
                          <a:effectLst/>
                          <a:latin typeface="Calibri" panose="020F0502020204030204" pitchFamily="34" charset="0"/>
                          <a:cs typeface="Calibri" panose="020F0502020204030204" pitchFamily="34" charset="0"/>
                        </a:rPr>
                        <a:t>er</a:t>
                      </a:r>
                      <a:r>
                        <a:rPr lang="fr-FR" sz="1200" dirty="0">
                          <a:effectLst/>
                          <a:latin typeface="Calibri" panose="020F0502020204030204" pitchFamily="34" charset="0"/>
                          <a:cs typeface="Calibri" panose="020F0502020204030204" pitchFamily="34" charset="0"/>
                        </a:rPr>
                        <a:t> septembre)</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62 ans et 3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169</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60</a:t>
                      </a:r>
                      <a:r>
                        <a:rPr lang="fr-FR" sz="1200" dirty="0">
                          <a:effectLst/>
                          <a:latin typeface="Calibri" panose="020F0502020204030204" pitchFamily="34" charset="0"/>
                          <a:cs typeface="Calibri" panose="020F0502020204030204" pitchFamily="34" charset="0"/>
                        </a:rPr>
                        <a:t> ans et 3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01/09/2023</a:t>
                      </a:r>
                    </a:p>
                  </a:txBody>
                  <a:tcPr marL="42940" marR="42940" marT="0" marB="0" anchor="ctr"/>
                </a:tc>
                <a:extLst>
                  <a:ext uri="{0D108BD9-81ED-4DB2-BD59-A6C34878D82A}">
                    <a16:rowId xmlns:a16="http://schemas.microsoft.com/office/drawing/2014/main" val="953265188"/>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1962</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62 ans et 6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169</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60</a:t>
                      </a:r>
                      <a:r>
                        <a:rPr lang="fr-FR" sz="1200" dirty="0">
                          <a:effectLst/>
                          <a:latin typeface="Calibri" panose="020F0502020204030204" pitchFamily="34" charset="0"/>
                          <a:cs typeface="Calibri" panose="020F0502020204030204" pitchFamily="34" charset="0"/>
                        </a:rPr>
                        <a:t> ans et 6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01/09/2023</a:t>
                      </a:r>
                    </a:p>
                  </a:txBody>
                  <a:tcPr marL="42940" marR="42940" marT="0" marB="0" anchor="ctr"/>
                </a:tc>
                <a:extLst>
                  <a:ext uri="{0D108BD9-81ED-4DB2-BD59-A6C34878D82A}">
                    <a16:rowId xmlns:a16="http://schemas.microsoft.com/office/drawing/2014/main" val="1929842699"/>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1963</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62 ans et 9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170</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60</a:t>
                      </a:r>
                      <a:r>
                        <a:rPr lang="fr-FR" sz="1200" dirty="0">
                          <a:effectLst/>
                          <a:latin typeface="Calibri" panose="020F0502020204030204" pitchFamily="34" charset="0"/>
                          <a:cs typeface="Calibri" panose="020F0502020204030204" pitchFamily="34" charset="0"/>
                        </a:rPr>
                        <a:t> ans et 9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accent1">
                              <a:lumMod val="90000"/>
                              <a:lumOff val="10000"/>
                            </a:schemeClr>
                          </a:solidFill>
                          <a:effectLst/>
                          <a:latin typeface="Calibri" panose="020F0502020204030204" pitchFamily="34" charset="0"/>
                          <a:ea typeface="Calibri" panose="020F0502020204030204" pitchFamily="34" charset="0"/>
                          <a:cs typeface="Calibri" panose="020F0502020204030204" pitchFamily="34" charset="0"/>
                        </a:rPr>
                        <a:t>01/10/2023</a:t>
                      </a:r>
                    </a:p>
                  </a:txBody>
                  <a:tcPr marL="42940" marR="42940" marT="0" marB="0" anchor="ctr"/>
                </a:tc>
                <a:extLst>
                  <a:ext uri="{0D108BD9-81ED-4DB2-BD59-A6C34878D82A}">
                    <a16:rowId xmlns:a16="http://schemas.microsoft.com/office/drawing/2014/main" val="4250162478"/>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1964</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63 ans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171</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61</a:t>
                      </a:r>
                      <a:r>
                        <a:rPr lang="fr-FR" sz="1200" dirty="0">
                          <a:effectLst/>
                          <a:latin typeface="Calibri" panose="020F0502020204030204" pitchFamily="34" charset="0"/>
                          <a:cs typeface="Calibri" panose="020F0502020204030204" pitchFamily="34" charset="0"/>
                        </a:rPr>
                        <a:t> ans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Calibri" panose="020F0502020204030204" pitchFamily="34" charset="0"/>
                        </a:rPr>
                        <a:t>01/01/2025</a:t>
                      </a:r>
                    </a:p>
                  </a:txBody>
                  <a:tcPr marL="42940" marR="42940" marT="0" marB="0" anchor="ctr"/>
                </a:tc>
                <a:extLst>
                  <a:ext uri="{0D108BD9-81ED-4DB2-BD59-A6C34878D82A}">
                    <a16:rowId xmlns:a16="http://schemas.microsoft.com/office/drawing/2014/main" val="3832288415"/>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1965</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63 ans et 3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rowSpan="4">
                  <a:txBody>
                    <a:bodyPr/>
                    <a:lstStyle/>
                    <a:p>
                      <a:pPr algn="ctr">
                        <a:spcAft>
                          <a:spcPts val="0"/>
                        </a:spcAft>
                      </a:pPr>
                      <a:r>
                        <a:rPr lang="fr-FR" sz="1200" dirty="0">
                          <a:effectLst/>
                          <a:latin typeface="Calibri" panose="020F0502020204030204" pitchFamily="34" charset="0"/>
                          <a:cs typeface="Calibri" panose="020F0502020204030204" pitchFamily="34" charset="0"/>
                        </a:rPr>
                        <a:t>172</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61</a:t>
                      </a:r>
                      <a:r>
                        <a:rPr lang="fr-FR" sz="1200" dirty="0">
                          <a:effectLst/>
                          <a:latin typeface="Calibri" panose="020F0502020204030204" pitchFamily="34" charset="0"/>
                          <a:cs typeface="Calibri" panose="020F0502020204030204" pitchFamily="34" charset="0"/>
                        </a:rPr>
                        <a:t> ans et 3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Calibri" panose="020F0502020204030204" pitchFamily="34" charset="0"/>
                        </a:rPr>
                        <a:t>01/04/2026</a:t>
                      </a:r>
                    </a:p>
                  </a:txBody>
                  <a:tcPr marL="42940" marR="42940" marT="0" marB="0" anchor="ctr"/>
                </a:tc>
                <a:extLst>
                  <a:ext uri="{0D108BD9-81ED-4DB2-BD59-A6C34878D82A}">
                    <a16:rowId xmlns:a16="http://schemas.microsoft.com/office/drawing/2014/main" val="3322392627"/>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1966</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63 ans et 6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vMerge="1">
                  <a:txBody>
                    <a:bodyPr/>
                    <a:lstStyle/>
                    <a:p>
                      <a:endParaRPr lang="fr-FR"/>
                    </a:p>
                  </a:txBody>
                  <a:tcP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61</a:t>
                      </a:r>
                      <a:r>
                        <a:rPr lang="fr-FR" sz="1200" dirty="0">
                          <a:effectLst/>
                          <a:latin typeface="Calibri" panose="020F0502020204030204" pitchFamily="34" charset="0"/>
                          <a:cs typeface="Calibri" panose="020F0502020204030204" pitchFamily="34" charset="0"/>
                        </a:rPr>
                        <a:t> ans et 6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Calibri" panose="020F0502020204030204" pitchFamily="34" charset="0"/>
                        </a:rPr>
                        <a:t>01/07/2027</a:t>
                      </a:r>
                    </a:p>
                  </a:txBody>
                  <a:tcPr marL="42940" marR="42940" marT="0" marB="0" anchor="ctr"/>
                </a:tc>
                <a:extLst>
                  <a:ext uri="{0D108BD9-81ED-4DB2-BD59-A6C34878D82A}">
                    <a16:rowId xmlns:a16="http://schemas.microsoft.com/office/drawing/2014/main" val="2492710736"/>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1967</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63 ans et 9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vMerge="1">
                  <a:txBody>
                    <a:bodyPr/>
                    <a:lstStyle/>
                    <a:p>
                      <a:endParaRPr lang="fr-FR"/>
                    </a:p>
                  </a:txBody>
                  <a:tcP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61</a:t>
                      </a:r>
                      <a:r>
                        <a:rPr lang="fr-FR" sz="1200" dirty="0">
                          <a:effectLst/>
                          <a:latin typeface="Calibri" panose="020F0502020204030204" pitchFamily="34" charset="0"/>
                          <a:cs typeface="Calibri" panose="020F0502020204030204" pitchFamily="34" charset="0"/>
                        </a:rPr>
                        <a:t> ans et 9 mois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Calibri" panose="020F0502020204030204" pitchFamily="34" charset="0"/>
                        </a:rPr>
                        <a:t>01/10/2028</a:t>
                      </a:r>
                    </a:p>
                  </a:txBody>
                  <a:tcPr marL="42940" marR="42940" marT="0" marB="0" anchor="ctr"/>
                </a:tc>
                <a:extLst>
                  <a:ext uri="{0D108BD9-81ED-4DB2-BD59-A6C34878D82A}">
                    <a16:rowId xmlns:a16="http://schemas.microsoft.com/office/drawing/2014/main" val="3896566638"/>
                  </a:ext>
                </a:extLst>
              </a:tr>
              <a:tr h="227101">
                <a:tc>
                  <a:txBody>
                    <a:bodyPr/>
                    <a:lstStyle/>
                    <a:p>
                      <a:pPr algn="ctr">
                        <a:spcAft>
                          <a:spcPts val="0"/>
                        </a:spcAft>
                      </a:pPr>
                      <a:r>
                        <a:rPr lang="fr-FR" sz="1200" dirty="0">
                          <a:effectLst/>
                          <a:latin typeface="Calibri" panose="020F0502020204030204" pitchFamily="34" charset="0"/>
                          <a:cs typeface="Calibri" panose="020F0502020204030204" pitchFamily="34" charset="0"/>
                        </a:rPr>
                        <a:t>1968 et après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algn="ctr">
                        <a:spcAft>
                          <a:spcPts val="0"/>
                        </a:spcAft>
                      </a:pPr>
                      <a:r>
                        <a:rPr lang="fr-FR" sz="1200" dirty="0">
                          <a:effectLst/>
                          <a:latin typeface="Calibri" panose="020F0502020204030204" pitchFamily="34" charset="0"/>
                          <a:cs typeface="Calibri" panose="020F0502020204030204" pitchFamily="34" charset="0"/>
                        </a:rPr>
                        <a:t>64 ans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vMerge="1">
                  <a:txBody>
                    <a:bodyPr/>
                    <a:lstStyle/>
                    <a:p>
                      <a:endParaRPr lang="fr-FR"/>
                    </a:p>
                  </a:txBody>
                  <a:tcPr/>
                </a:tc>
                <a:tc>
                  <a:txBody>
                    <a:bodyPr/>
                    <a:lstStyle/>
                    <a:p>
                      <a:pPr algn="ctr">
                        <a:spcAft>
                          <a:spcPts val="0"/>
                        </a:spcAft>
                      </a:pPr>
                      <a:r>
                        <a:rPr lang="fr-FR" sz="1200" dirty="0" smtClean="0">
                          <a:effectLst/>
                          <a:latin typeface="Calibri" panose="020F0502020204030204" pitchFamily="34" charset="0"/>
                          <a:cs typeface="Calibri" panose="020F0502020204030204" pitchFamily="34" charset="0"/>
                        </a:rPr>
                        <a:t>62</a:t>
                      </a:r>
                      <a:r>
                        <a:rPr lang="fr-FR" sz="1200" dirty="0">
                          <a:effectLst/>
                          <a:latin typeface="Calibri" panose="020F0502020204030204" pitchFamily="34" charset="0"/>
                          <a:cs typeface="Calibri" panose="020F0502020204030204" pitchFamily="34" charset="0"/>
                        </a:rPr>
                        <a:t> ans</a:t>
                      </a:r>
                      <a:endParaRPr lang="fr-FR" sz="1600" dirty="0">
                        <a:effectLst/>
                        <a:latin typeface="Calibri" panose="020F0502020204030204" pitchFamily="34" charset="0"/>
                        <a:ea typeface="Calibri" panose="020F0502020204030204" pitchFamily="34" charset="0"/>
                        <a:cs typeface="Calibri" panose="020F0502020204030204" pitchFamily="34" charset="0"/>
                      </a:endParaRPr>
                    </a:p>
                  </a:txBody>
                  <a:tcPr marL="42940" marR="4294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smtClean="0">
                          <a:effectLst/>
                          <a:latin typeface="Calibri" panose="020F0502020204030204" pitchFamily="34" charset="0"/>
                          <a:ea typeface="Calibri" panose="020F0502020204030204" pitchFamily="34" charset="0"/>
                          <a:cs typeface="Calibri" panose="020F0502020204030204" pitchFamily="34" charset="0"/>
                        </a:rPr>
                        <a:t>01/01/2025</a:t>
                      </a:r>
                    </a:p>
                  </a:txBody>
                  <a:tcPr marL="42940" marR="42940" marT="0" marB="0" anchor="ctr"/>
                </a:tc>
                <a:extLst>
                  <a:ext uri="{0D108BD9-81ED-4DB2-BD59-A6C34878D82A}">
                    <a16:rowId xmlns:a16="http://schemas.microsoft.com/office/drawing/2014/main" val="2643422103"/>
                  </a:ext>
                </a:extLst>
              </a:tr>
            </a:tbl>
          </a:graphicData>
        </a:graphic>
      </p:graphicFrame>
      <p:sp>
        <p:nvSpPr>
          <p:cNvPr id="3" name="ZoneTexte 2"/>
          <p:cNvSpPr txBox="1"/>
          <p:nvPr/>
        </p:nvSpPr>
        <p:spPr>
          <a:xfrm>
            <a:off x="683568" y="4299942"/>
            <a:ext cx="7992889" cy="215444"/>
          </a:xfrm>
          <a:prstGeom prst="rect">
            <a:avLst/>
          </a:prstGeom>
          <a:noFill/>
        </p:spPr>
        <p:txBody>
          <a:bodyPr wrap="square" rtlCol="0">
            <a:spAutoFit/>
          </a:bodyPr>
          <a:lstStyle/>
          <a:p>
            <a:r>
              <a:rPr lang="fr-FR" sz="800" dirty="0" smtClean="0"/>
              <a:t>Au 1</a:t>
            </a:r>
            <a:r>
              <a:rPr lang="fr-FR" sz="800" baseline="30000" dirty="0" smtClean="0"/>
              <a:t>er</a:t>
            </a:r>
            <a:r>
              <a:rPr lang="fr-FR" sz="800" dirty="0" smtClean="0"/>
              <a:t> octobre 2023, les agents nés </a:t>
            </a:r>
            <a:r>
              <a:rPr lang="fr-FR" sz="800" dirty="0"/>
              <a:t>jusqu’au </a:t>
            </a:r>
            <a:r>
              <a:rPr lang="fr-FR" sz="800" dirty="0" smtClean="0"/>
              <a:t>30/9/1963 </a:t>
            </a:r>
            <a:r>
              <a:rPr lang="fr-FR" sz="800" dirty="0"/>
              <a:t>inclus ont nécessairement atteint l’âge requis </a:t>
            </a:r>
            <a:r>
              <a:rPr lang="fr-FR" sz="800" dirty="0" smtClean="0"/>
              <a:t>et </a:t>
            </a:r>
            <a:r>
              <a:rPr lang="fr-FR" sz="800" dirty="0"/>
              <a:t>peuvent prétendre à la retraite </a:t>
            </a:r>
            <a:r>
              <a:rPr lang="fr-FR" sz="800" dirty="0" smtClean="0"/>
              <a:t>progressive.</a:t>
            </a:r>
            <a:endParaRPr lang="fr-FR" sz="800" dirty="0"/>
          </a:p>
        </p:txBody>
      </p:sp>
    </p:spTree>
    <p:extLst>
      <p:ext uri="{BB962C8B-B14F-4D97-AF65-F5344CB8AC3E}">
        <p14:creationId xmlns:p14="http://schemas.microsoft.com/office/powerpoint/2010/main" val="40359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900000"/>
            <a:ext cx="8424000" cy="360000"/>
          </a:xfrm>
        </p:spPr>
        <p:txBody>
          <a:bodyPr/>
          <a:lstStyle/>
          <a:p>
            <a:pPr algn="just">
              <a:lnSpc>
                <a:spcPct val="115000"/>
              </a:lnSpc>
              <a:spcAft>
                <a:spcPts val="300"/>
              </a:spcAft>
            </a:pPr>
            <a:r>
              <a:rPr lang="fr-FR" sz="1800" b="1" dirty="0" smtClean="0">
                <a:solidFill>
                  <a:schemeClr val="accent3">
                    <a:lumMod val="50000"/>
                  </a:schemeClr>
                </a:solidFill>
                <a:effectLst/>
                <a:latin typeface="Calibri" panose="020F0502020204030204" pitchFamily="34" charset="0"/>
                <a:ea typeface="Times New Roman" panose="02020603050405020304" pitchFamily="18" charset="0"/>
              </a:rPr>
              <a:t>I - Retraite </a:t>
            </a:r>
            <a:r>
              <a:rPr lang="fr-FR" sz="1800" b="1" dirty="0" smtClean="0">
                <a:solidFill>
                  <a:schemeClr val="accent3">
                    <a:lumMod val="50000"/>
                  </a:schemeClr>
                </a:solidFill>
                <a:effectLst/>
                <a:ea typeface="Times New Roman" panose="02020603050405020304" pitchFamily="18" charset="0"/>
              </a:rPr>
              <a:t>progressive (dispositif et procédure)</a:t>
            </a:r>
            <a:endParaRPr lang="fr-FR" sz="18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8" name="Espace réservé du pied de page 7">
            <a:extLst>
              <a:ext uri="{FF2B5EF4-FFF2-40B4-BE49-F238E27FC236}">
                <a16:creationId xmlns:a16="http://schemas.microsoft.com/office/drawing/2014/main" id="{FEEAD103-3C79-BC46-B53C-8C2089035A0D}"/>
              </a:ext>
            </a:extLst>
          </p:cNvPr>
          <p:cNvSpPr>
            <a:spLocks noGrp="1"/>
          </p:cNvSpPr>
          <p:nvPr>
            <p:ph type="ftr" sz="quarter" idx="11"/>
          </p:nvPr>
        </p:nvSpPr>
        <p:spPr>
          <a:xfrm>
            <a:off x="360000" y="4783500"/>
            <a:ext cx="5904000" cy="360000"/>
          </a:xfrm>
        </p:spPr>
        <p:txBody>
          <a:bodyPr/>
          <a:lstStyle/>
          <a:p>
            <a:r>
              <a:rPr lang="fr-FR" dirty="0"/>
              <a:t>DGRH</a:t>
            </a:r>
          </a:p>
        </p:txBody>
      </p:sp>
      <p:sp>
        <p:nvSpPr>
          <p:cNvPr id="7" name="Rectangle 6"/>
          <p:cNvSpPr/>
          <p:nvPr/>
        </p:nvSpPr>
        <p:spPr>
          <a:xfrm>
            <a:off x="251520" y="1236375"/>
            <a:ext cx="8423275" cy="3970318"/>
          </a:xfrm>
          <a:prstGeom prst="rect">
            <a:avLst/>
          </a:prstGeom>
        </p:spPr>
        <p:txBody>
          <a:bodyPr wrap="square">
            <a:spAutoFit/>
          </a:bodyPr>
          <a:lstStyle/>
          <a:p>
            <a:r>
              <a:rPr lang="fr-FR" sz="1400" dirty="0">
                <a:latin typeface="Calibri" panose="020F0502020204030204" pitchFamily="34" charset="0"/>
              </a:rPr>
              <a:t>Ce dispositif permet aux agents à </a:t>
            </a:r>
            <a:r>
              <a:rPr lang="fr-FR" sz="1400" b="1" dirty="0">
                <a:latin typeface="Calibri" panose="020F0502020204030204" pitchFamily="34" charset="0"/>
              </a:rPr>
              <a:t>temps partiel</a:t>
            </a:r>
            <a:r>
              <a:rPr lang="fr-FR" sz="1400" dirty="0">
                <a:latin typeface="Calibri" panose="020F0502020204030204" pitchFamily="34" charset="0"/>
              </a:rPr>
              <a:t>, qui sont à </a:t>
            </a:r>
            <a:r>
              <a:rPr lang="fr-FR" sz="1400" b="1" dirty="0">
                <a:latin typeface="Calibri" panose="020F0502020204030204" pitchFamily="34" charset="0"/>
              </a:rPr>
              <a:t>deux ans </a:t>
            </a:r>
            <a:r>
              <a:rPr lang="fr-FR" sz="1400" dirty="0">
                <a:latin typeface="Calibri" panose="020F0502020204030204" pitchFamily="34" charset="0"/>
              </a:rPr>
              <a:t>de leur âge d’ouverture des droits et disposant de plus de </a:t>
            </a:r>
            <a:r>
              <a:rPr lang="fr-FR" sz="1400" b="1" dirty="0">
                <a:latin typeface="Calibri" panose="020F0502020204030204" pitchFamily="34" charset="0"/>
              </a:rPr>
              <a:t>150 trimestres validés</a:t>
            </a:r>
            <a:r>
              <a:rPr lang="fr-FR" sz="1400" dirty="0" smtClean="0">
                <a:latin typeface="Calibri" panose="020F0502020204030204" pitchFamily="34" charset="0"/>
              </a:rPr>
              <a:t>, </a:t>
            </a:r>
            <a:r>
              <a:rPr lang="fr-FR" sz="1400" dirty="0" smtClean="0">
                <a:solidFill>
                  <a:schemeClr val="accent3">
                    <a:lumMod val="50000"/>
                  </a:schemeClr>
                </a:solidFill>
                <a:latin typeface="Calibri" panose="020F0502020204030204" pitchFamily="34" charset="0"/>
              </a:rPr>
              <a:t>tous régimes confondus</a:t>
            </a:r>
            <a:r>
              <a:rPr lang="fr-FR" sz="1400" dirty="0" smtClean="0">
                <a:latin typeface="Calibri" panose="020F0502020204030204" pitchFamily="34" charset="0"/>
              </a:rPr>
              <a:t>, </a:t>
            </a:r>
            <a:r>
              <a:rPr lang="fr-FR" sz="1400" dirty="0">
                <a:latin typeface="Calibri" panose="020F0502020204030204" pitchFamily="34" charset="0"/>
              </a:rPr>
              <a:t>de bénéficier d’une liquidation partielle de leur pension correspondant à la quotité non travaillée. </a:t>
            </a:r>
          </a:p>
          <a:p>
            <a:r>
              <a:rPr lang="fr-FR" sz="1400" dirty="0">
                <a:latin typeface="Calibri" panose="020F0502020204030204" pitchFamily="34" charset="0"/>
              </a:rPr>
              <a:t>Cette </a:t>
            </a:r>
            <a:r>
              <a:rPr lang="fr-FR" sz="1400" u="sng" dirty="0">
                <a:latin typeface="Calibri" panose="020F0502020204030204" pitchFamily="34" charset="0"/>
              </a:rPr>
              <a:t>pension partielle </a:t>
            </a:r>
            <a:r>
              <a:rPr lang="fr-FR" sz="1400" dirty="0">
                <a:latin typeface="Calibri" panose="020F0502020204030204" pitchFamily="34" charset="0"/>
              </a:rPr>
              <a:t>est directement versée par le SRE en sus de la rémunération d’activité versée par </a:t>
            </a:r>
            <a:r>
              <a:rPr lang="fr-FR" sz="1400" dirty="0" smtClean="0">
                <a:latin typeface="Calibri" panose="020F0502020204030204" pitchFamily="34" charset="0"/>
              </a:rPr>
              <a:t>le ministère </a:t>
            </a:r>
            <a:r>
              <a:rPr lang="fr-FR" sz="1400" dirty="0">
                <a:latin typeface="Calibri" panose="020F0502020204030204" pitchFamily="34" charset="0"/>
              </a:rPr>
              <a:t>et calculée selon les règles du temps partiel</a:t>
            </a:r>
            <a:r>
              <a:rPr lang="fr-FR" sz="1400" dirty="0" smtClean="0">
                <a:latin typeface="Calibri" panose="020F0502020204030204" pitchFamily="34" charset="0"/>
              </a:rPr>
              <a:t>.</a:t>
            </a:r>
          </a:p>
          <a:p>
            <a:endParaRPr lang="fr-FR" sz="800" dirty="0">
              <a:latin typeface="Calibri" panose="020F0502020204030204" pitchFamily="34" charset="0"/>
            </a:endParaRPr>
          </a:p>
          <a:p>
            <a:pPr lvl="0"/>
            <a:r>
              <a:rPr lang="fr-FR" sz="1400" u="sng" dirty="0">
                <a:latin typeface="Calibri" panose="020F0502020204030204" pitchFamily="34" charset="0"/>
              </a:rPr>
              <a:t>Procédure</a:t>
            </a:r>
            <a:endParaRPr lang="fr-FR" sz="1400" dirty="0">
              <a:latin typeface="Calibri" panose="020F0502020204030204" pitchFamily="34" charset="0"/>
            </a:endParaRPr>
          </a:p>
          <a:p>
            <a:r>
              <a:rPr lang="fr-FR" sz="1400" dirty="0">
                <a:latin typeface="Calibri" panose="020F0502020204030204" pitchFamily="34" charset="0"/>
              </a:rPr>
              <a:t>La mise en œuvre du dispositif est précisée par le décret n° 2023-753 du 10 août 2023, une FAQ de la </a:t>
            </a:r>
            <a:r>
              <a:rPr lang="fr-FR" sz="1400" dirty="0" smtClean="0">
                <a:latin typeface="Calibri" panose="020F0502020204030204" pitchFamily="34" charset="0"/>
              </a:rPr>
              <a:t>DGAFP. Une </a:t>
            </a:r>
            <a:r>
              <a:rPr lang="fr-FR" sz="1400" dirty="0">
                <a:latin typeface="Calibri" panose="020F0502020204030204" pitchFamily="34" charset="0"/>
              </a:rPr>
              <a:t>circulaire interministérielle relative à la gestion de la retraite progressive datée de 6 septembre 2023 a également été publiée sur Légifrance.</a:t>
            </a:r>
          </a:p>
          <a:p>
            <a:pPr marL="285750" indent="-285750">
              <a:buFont typeface="Wingdings" panose="05000000000000000000" pitchFamily="2" charset="2"/>
              <a:buChar char="§"/>
            </a:pPr>
            <a:r>
              <a:rPr lang="fr-FR" sz="1400" dirty="0">
                <a:latin typeface="Calibri" panose="020F0502020204030204" pitchFamily="34" charset="0"/>
              </a:rPr>
              <a:t>Les agents doivent </a:t>
            </a:r>
            <a:r>
              <a:rPr lang="fr-FR" sz="1400" u="sng" dirty="0">
                <a:latin typeface="Calibri" panose="020F0502020204030204" pitchFamily="34" charset="0"/>
              </a:rPr>
              <a:t>adresser leur demande au SRE </a:t>
            </a:r>
            <a:r>
              <a:rPr lang="fr-FR" sz="1400" dirty="0">
                <a:latin typeface="Calibri" panose="020F0502020204030204" pitchFamily="34" charset="0"/>
              </a:rPr>
              <a:t>au moins six mois avant la date d’effet souhaitée. Il est recommandé d’utiliser l’ENSAP pour effectuer cette demande.</a:t>
            </a:r>
          </a:p>
          <a:p>
            <a:pPr marL="285750" indent="-285750">
              <a:buFont typeface="Wingdings" panose="05000000000000000000" pitchFamily="2" charset="2"/>
              <a:buChar char="§"/>
            </a:pPr>
            <a:r>
              <a:rPr lang="fr-FR" sz="1400" dirty="0">
                <a:latin typeface="Calibri" panose="020F0502020204030204" pitchFamily="34" charset="0"/>
              </a:rPr>
              <a:t>Le SRE </a:t>
            </a:r>
            <a:r>
              <a:rPr lang="fr-FR" sz="1400" u="sng" dirty="0">
                <a:latin typeface="Calibri" panose="020F0502020204030204" pitchFamily="34" charset="0"/>
              </a:rPr>
              <a:t>vérifie auprès du ministère que l’agent est bien à temps partiel </a:t>
            </a:r>
            <a:r>
              <a:rPr lang="fr-FR" sz="1400" dirty="0">
                <a:latin typeface="Calibri" panose="020F0502020204030204" pitchFamily="34" charset="0"/>
              </a:rPr>
              <a:t>ou le sera au moment où la pension partielle sera versée.</a:t>
            </a:r>
          </a:p>
          <a:p>
            <a:pPr marL="285750" indent="-285750">
              <a:buFont typeface="Wingdings" panose="05000000000000000000" pitchFamily="2" charset="2"/>
              <a:buChar char="§"/>
            </a:pPr>
            <a:r>
              <a:rPr lang="fr-FR" sz="1400" dirty="0">
                <a:latin typeface="Calibri" panose="020F0502020204030204" pitchFamily="34" charset="0"/>
              </a:rPr>
              <a:t>Le ministère doit </a:t>
            </a:r>
            <a:r>
              <a:rPr lang="fr-FR" sz="1400" u="sng" dirty="0">
                <a:latin typeface="Calibri" panose="020F0502020204030204" pitchFamily="34" charset="0"/>
              </a:rPr>
              <a:t>informer le SRE en cas de changement de quotité </a:t>
            </a:r>
            <a:r>
              <a:rPr lang="fr-FR" sz="1400" dirty="0">
                <a:latin typeface="Calibri" panose="020F0502020204030204" pitchFamily="34" charset="0"/>
              </a:rPr>
              <a:t>de temps partiel.</a:t>
            </a:r>
          </a:p>
          <a:p>
            <a:pPr>
              <a:spcBef>
                <a:spcPts val="300"/>
              </a:spcBef>
            </a:pPr>
            <a:r>
              <a:rPr lang="fr-FR" sz="1400" dirty="0">
                <a:latin typeface="Calibri" panose="020F0502020204030204" pitchFamily="34" charset="0"/>
              </a:rPr>
              <a:t>En cas de retour à temps plein, </a:t>
            </a:r>
            <a:r>
              <a:rPr lang="fr-FR" sz="1400" u="sng" dirty="0">
                <a:latin typeface="Calibri" panose="020F0502020204030204" pitchFamily="34" charset="0"/>
              </a:rPr>
              <a:t>le dispositif de retraite progressive prend </a:t>
            </a:r>
            <a:r>
              <a:rPr lang="fr-FR" sz="1400" u="sng" dirty="0" smtClean="0">
                <a:latin typeface="Calibri" panose="020F0502020204030204" pitchFamily="34" charset="0"/>
              </a:rPr>
              <a:t>définitivement fin</a:t>
            </a:r>
            <a:r>
              <a:rPr lang="fr-FR" sz="1400" dirty="0">
                <a:latin typeface="Calibri" panose="020F0502020204030204" pitchFamily="34" charset="0"/>
              </a:rPr>
              <a:t>.</a:t>
            </a:r>
          </a:p>
          <a:p>
            <a:pPr lvl="0" eaLnBrk="0" fontAlgn="base" hangingPunct="0">
              <a:spcBef>
                <a:spcPct val="0"/>
              </a:spcBef>
              <a:spcAft>
                <a:spcPct val="0"/>
              </a:spcAft>
            </a:pPr>
            <a:endParaRPr lang="fr-FR" sz="14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104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900000"/>
            <a:ext cx="8424000" cy="360000"/>
          </a:xfrm>
        </p:spPr>
        <p:txBody>
          <a:bodyPr/>
          <a:lstStyle/>
          <a:p>
            <a:pPr algn="just">
              <a:lnSpc>
                <a:spcPct val="115000"/>
              </a:lnSpc>
              <a:spcAft>
                <a:spcPts val="300"/>
              </a:spcAft>
            </a:pPr>
            <a:r>
              <a:rPr lang="fr-FR" sz="1800" b="1" dirty="0" smtClean="0">
                <a:solidFill>
                  <a:schemeClr val="accent3">
                    <a:lumMod val="50000"/>
                  </a:schemeClr>
                </a:solidFill>
                <a:effectLst/>
                <a:latin typeface="Calibri" panose="020F0502020204030204" pitchFamily="34" charset="0"/>
                <a:ea typeface="Times New Roman" panose="02020603050405020304" pitchFamily="18" charset="0"/>
              </a:rPr>
              <a:t>Retraite </a:t>
            </a:r>
            <a:r>
              <a:rPr lang="fr-FR" sz="1800" b="1" dirty="0" smtClean="0">
                <a:solidFill>
                  <a:schemeClr val="accent3">
                    <a:lumMod val="50000"/>
                  </a:schemeClr>
                </a:solidFill>
                <a:effectLst/>
                <a:ea typeface="Times New Roman" panose="02020603050405020304" pitchFamily="18" charset="0"/>
              </a:rPr>
              <a:t>progressive</a:t>
            </a:r>
            <a:endParaRPr lang="fr-FR" sz="18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8" name="Espace réservé du pied de page 7">
            <a:extLst>
              <a:ext uri="{FF2B5EF4-FFF2-40B4-BE49-F238E27FC236}">
                <a16:creationId xmlns:a16="http://schemas.microsoft.com/office/drawing/2014/main" id="{FEEAD103-3C79-BC46-B53C-8C2089035A0D}"/>
              </a:ext>
            </a:extLst>
          </p:cNvPr>
          <p:cNvSpPr>
            <a:spLocks noGrp="1"/>
          </p:cNvSpPr>
          <p:nvPr>
            <p:ph type="ftr" sz="quarter" idx="11"/>
          </p:nvPr>
        </p:nvSpPr>
        <p:spPr>
          <a:xfrm>
            <a:off x="360000" y="4783500"/>
            <a:ext cx="5904000" cy="360000"/>
          </a:xfrm>
        </p:spPr>
        <p:txBody>
          <a:bodyPr/>
          <a:lstStyle/>
          <a:p>
            <a:r>
              <a:rPr lang="fr-FR" dirty="0"/>
              <a:t>DGRH</a:t>
            </a:r>
          </a:p>
        </p:txBody>
      </p:sp>
      <p:sp>
        <p:nvSpPr>
          <p:cNvPr id="7" name="Rectangle 6"/>
          <p:cNvSpPr/>
          <p:nvPr/>
        </p:nvSpPr>
        <p:spPr>
          <a:xfrm>
            <a:off x="3312000" y="1144313"/>
            <a:ext cx="5688632" cy="3754874"/>
          </a:xfrm>
          <a:prstGeom prst="rect">
            <a:avLst/>
          </a:prstGeom>
        </p:spPr>
        <p:txBody>
          <a:bodyPr wrap="square">
            <a:spAutoFit/>
          </a:bodyPr>
          <a:lstStyle/>
          <a:p>
            <a:endParaRPr lang="fr-FR" sz="1400" dirty="0" smtClean="0">
              <a:latin typeface="Calibri" panose="020F0502020204030204" pitchFamily="34" charset="0"/>
            </a:endParaRPr>
          </a:p>
          <a:p>
            <a:pPr lvl="0" eaLnBrk="0" fontAlgn="base" hangingPunct="0">
              <a:spcBef>
                <a:spcPct val="0"/>
              </a:spcBef>
              <a:spcAft>
                <a:spcPct val="0"/>
              </a:spcAft>
            </a:pPr>
            <a:r>
              <a:rPr lang="fr-FR" sz="1400" dirty="0" smtClean="0">
                <a:latin typeface="Calibri" panose="020F0502020204030204" pitchFamily="34" charset="0"/>
                <a:cs typeface="Calibri" panose="020F0502020204030204" pitchFamily="34" charset="0"/>
              </a:rPr>
              <a:t>1 - La demande sera possible, dans l’ENSAP, 12 mois avant l’âge d’ouverture du droit de la RP.</a:t>
            </a:r>
          </a:p>
          <a:p>
            <a:pPr lvl="0" eaLnBrk="0" fontAlgn="base" hangingPunct="0">
              <a:spcBef>
                <a:spcPct val="0"/>
              </a:spcBef>
              <a:spcAft>
                <a:spcPct val="0"/>
              </a:spcAft>
            </a:pPr>
            <a:endParaRPr lang="fr-FR" sz="14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fr-FR" sz="1400" dirty="0" smtClean="0">
                <a:latin typeface="Calibri" panose="020F0502020204030204" pitchFamily="34" charset="0"/>
                <a:cs typeface="Calibri" panose="020F0502020204030204" pitchFamily="34" charset="0"/>
              </a:rPr>
              <a:t>2 - Les services RH seront informés du dépôt des demandes via une liste issue d’une extraction des bases du SRE. Cette liste sera adressée par le SREN aux pôles TOSCA (nominative, classée par SIRH avec le grade des intéressés),</a:t>
            </a:r>
          </a:p>
          <a:p>
            <a:pPr lvl="0" eaLnBrk="0" fontAlgn="base" hangingPunct="0">
              <a:spcBef>
                <a:spcPct val="0"/>
              </a:spcBef>
              <a:spcAft>
                <a:spcPct val="0"/>
              </a:spcAft>
            </a:pPr>
            <a:endParaRPr lang="fr-FR" sz="14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fr-FR" sz="1400" dirty="0" smtClean="0">
                <a:latin typeface="Calibri" panose="020F0502020204030204" pitchFamily="34" charset="0"/>
                <a:cs typeface="Calibri" panose="020F0502020204030204" pitchFamily="34" charset="0"/>
              </a:rPr>
              <a:t>3 - A l’issue de la campagne de TP, ou bien au fil de l’eau, le service RH adressera sans délai l’arrêté de TP au pôle TOSCA qui se chargera de l’intégrer dans  le Compte Individuel de Retraite des agents (au moins 3 mois avant la date d’effet de la RP).</a:t>
            </a:r>
          </a:p>
          <a:p>
            <a:pPr lvl="0" eaLnBrk="0" fontAlgn="base" hangingPunct="0">
              <a:spcBef>
                <a:spcPct val="0"/>
              </a:spcBef>
              <a:spcAft>
                <a:spcPct val="0"/>
              </a:spcAft>
            </a:pPr>
            <a:endParaRPr lang="fr-FR" sz="14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r>
              <a:rPr lang="fr-FR" sz="1400" dirty="0" smtClean="0">
                <a:latin typeface="Calibri" panose="020F0502020204030204" pitchFamily="34" charset="0"/>
                <a:cs typeface="Calibri" panose="020F0502020204030204" pitchFamily="34" charset="0"/>
              </a:rPr>
              <a:t>4 - Le SRE étudiera l’éligibilité de la demande et  adressera aux agents un décompte de retraite partielle.</a:t>
            </a:r>
            <a:endParaRPr lang="fr-FR" sz="14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fr-FR" sz="1400" dirty="0">
              <a:latin typeface="Calibri" panose="020F0502020204030204" pitchFamily="34" charset="0"/>
              <a:cs typeface="Calibri" panose="020F0502020204030204" pitchFamily="34" charset="0"/>
            </a:endParaRPr>
          </a:p>
        </p:txBody>
      </p:sp>
      <p:pic>
        <p:nvPicPr>
          <p:cNvPr id="1026" name="Diagramm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76" y="1707654"/>
            <a:ext cx="4680881" cy="278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933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8" name="Espace réservé du pied de page 7">
            <a:extLst>
              <a:ext uri="{FF2B5EF4-FFF2-40B4-BE49-F238E27FC236}">
                <a16:creationId xmlns:a16="http://schemas.microsoft.com/office/drawing/2014/main" id="{FEEAD103-3C79-BC46-B53C-8C2089035A0D}"/>
              </a:ext>
            </a:extLst>
          </p:cNvPr>
          <p:cNvSpPr>
            <a:spLocks noGrp="1"/>
          </p:cNvSpPr>
          <p:nvPr>
            <p:ph type="ftr" sz="quarter" idx="11"/>
          </p:nvPr>
        </p:nvSpPr>
        <p:spPr>
          <a:xfrm>
            <a:off x="360000" y="4783500"/>
            <a:ext cx="5904000" cy="360000"/>
          </a:xfrm>
        </p:spPr>
        <p:txBody>
          <a:bodyPr/>
          <a:lstStyle/>
          <a:p>
            <a:r>
              <a:rPr lang="fr-FR" dirty="0"/>
              <a:t>DGRH</a:t>
            </a:r>
          </a:p>
        </p:txBody>
      </p:sp>
      <p:pic>
        <p:nvPicPr>
          <p:cNvPr id="5" name="Image 4"/>
          <p:cNvPicPr>
            <a:picLocks noChangeAspect="1"/>
          </p:cNvPicPr>
          <p:nvPr/>
        </p:nvPicPr>
        <p:blipFill>
          <a:blip r:embed="rId3"/>
          <a:stretch>
            <a:fillRect/>
          </a:stretch>
        </p:blipFill>
        <p:spPr>
          <a:xfrm>
            <a:off x="6122516" y="364342"/>
            <a:ext cx="1632967" cy="643152"/>
          </a:xfrm>
          <a:prstGeom prst="rect">
            <a:avLst/>
          </a:prstGeom>
        </p:spPr>
      </p:pic>
      <p:pic>
        <p:nvPicPr>
          <p:cNvPr id="6" name="Image 5"/>
          <p:cNvPicPr>
            <a:picLocks noChangeAspect="1"/>
          </p:cNvPicPr>
          <p:nvPr/>
        </p:nvPicPr>
        <p:blipFill>
          <a:blip r:embed="rId4"/>
          <a:stretch>
            <a:fillRect/>
          </a:stretch>
        </p:blipFill>
        <p:spPr>
          <a:xfrm>
            <a:off x="380613" y="1635646"/>
            <a:ext cx="4417286" cy="2424025"/>
          </a:xfrm>
          <a:prstGeom prst="rect">
            <a:avLst/>
          </a:prstGeom>
        </p:spPr>
      </p:pic>
      <p:pic>
        <p:nvPicPr>
          <p:cNvPr id="9" name="Image 8"/>
          <p:cNvPicPr>
            <a:picLocks noChangeAspect="1"/>
          </p:cNvPicPr>
          <p:nvPr/>
        </p:nvPicPr>
        <p:blipFill>
          <a:blip r:embed="rId5"/>
          <a:stretch>
            <a:fillRect/>
          </a:stretch>
        </p:blipFill>
        <p:spPr>
          <a:xfrm>
            <a:off x="5040087" y="1690984"/>
            <a:ext cx="3797826" cy="2594369"/>
          </a:xfrm>
          <a:prstGeom prst="rect">
            <a:avLst/>
          </a:prstGeom>
        </p:spPr>
      </p:pic>
      <p:pic>
        <p:nvPicPr>
          <p:cNvPr id="11" name="Image 10"/>
          <p:cNvPicPr>
            <a:picLocks noChangeAspect="1"/>
          </p:cNvPicPr>
          <p:nvPr/>
        </p:nvPicPr>
        <p:blipFill rotWithShape="1">
          <a:blip r:embed="rId6"/>
          <a:srcRect b="43322"/>
          <a:stretch/>
        </p:blipFill>
        <p:spPr>
          <a:xfrm>
            <a:off x="1115616" y="652568"/>
            <a:ext cx="4527229" cy="1028916"/>
          </a:xfrm>
          <a:prstGeom prst="rect">
            <a:avLst/>
          </a:prstGeom>
        </p:spPr>
      </p:pic>
    </p:spTree>
    <p:extLst>
      <p:ext uri="{BB962C8B-B14F-4D97-AF65-F5344CB8AC3E}">
        <p14:creationId xmlns:p14="http://schemas.microsoft.com/office/powerpoint/2010/main" val="1676442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900000"/>
            <a:ext cx="8424000" cy="360000"/>
          </a:xfrm>
        </p:spPr>
        <p:txBody>
          <a:bodyPr/>
          <a:lstStyle/>
          <a:p>
            <a:pPr algn="just">
              <a:lnSpc>
                <a:spcPct val="115000"/>
              </a:lnSpc>
              <a:spcAft>
                <a:spcPts val="300"/>
              </a:spcAft>
            </a:pPr>
            <a:r>
              <a:rPr lang="fr-FR" sz="1800" b="1" dirty="0" smtClean="0">
                <a:solidFill>
                  <a:schemeClr val="accent3">
                    <a:lumMod val="50000"/>
                  </a:schemeClr>
                </a:solidFill>
                <a:effectLst/>
                <a:latin typeface="Calibri" panose="020F0502020204030204" pitchFamily="34" charset="0"/>
                <a:ea typeface="Times New Roman" panose="02020603050405020304" pitchFamily="18" charset="0"/>
              </a:rPr>
              <a:t>II </a:t>
            </a:r>
            <a:r>
              <a:rPr lang="fr-FR" sz="1800" b="1" dirty="0">
                <a:solidFill>
                  <a:schemeClr val="accent3">
                    <a:lumMod val="50000"/>
                  </a:schemeClr>
                </a:solidFill>
                <a:effectLst/>
                <a:latin typeface="Calibri" panose="020F0502020204030204" pitchFamily="34" charset="0"/>
                <a:ea typeface="Times New Roman" panose="02020603050405020304" pitchFamily="18" charset="0"/>
              </a:rPr>
              <a:t>– </a:t>
            </a:r>
            <a:r>
              <a:rPr lang="fr-FR" sz="1800" b="1" dirty="0" smtClean="0">
                <a:solidFill>
                  <a:schemeClr val="accent3">
                    <a:lumMod val="50000"/>
                  </a:schemeClr>
                </a:solidFill>
                <a:effectLst/>
                <a:ea typeface="Times New Roman" panose="02020603050405020304" pitchFamily="18" charset="0"/>
              </a:rPr>
              <a:t>Retraite progressive (orientations générales – </a:t>
            </a:r>
            <a:r>
              <a:rPr lang="fr-FR" sz="1800" b="1" u="sng" dirty="0" smtClean="0">
                <a:solidFill>
                  <a:schemeClr val="accent3">
                    <a:lumMod val="50000"/>
                  </a:schemeClr>
                </a:solidFill>
                <a:effectLst/>
                <a:ea typeface="Times New Roman" panose="02020603050405020304" pitchFamily="18" charset="0"/>
              </a:rPr>
              <a:t>pour discussion</a:t>
            </a:r>
            <a:r>
              <a:rPr lang="fr-FR" sz="1800" b="1" dirty="0" smtClean="0">
                <a:solidFill>
                  <a:schemeClr val="accent3">
                    <a:lumMod val="50000"/>
                  </a:schemeClr>
                </a:solidFill>
                <a:effectLst/>
                <a:ea typeface="Times New Roman" panose="02020603050405020304" pitchFamily="18" charset="0"/>
              </a:rPr>
              <a:t>)</a:t>
            </a:r>
            <a:endParaRPr lang="fr-FR" sz="1800" dirty="0">
              <a:solidFill>
                <a:schemeClr val="accent3">
                  <a:lumMod val="50000"/>
                </a:schemeClr>
              </a:solidFill>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sp>
        <p:nvSpPr>
          <p:cNvPr id="8" name="Espace réservé du pied de page 7">
            <a:extLst>
              <a:ext uri="{FF2B5EF4-FFF2-40B4-BE49-F238E27FC236}">
                <a16:creationId xmlns:a16="http://schemas.microsoft.com/office/drawing/2014/main" id="{FEEAD103-3C79-BC46-B53C-8C2089035A0D}"/>
              </a:ext>
            </a:extLst>
          </p:cNvPr>
          <p:cNvSpPr>
            <a:spLocks noGrp="1"/>
          </p:cNvSpPr>
          <p:nvPr>
            <p:ph type="ftr" sz="quarter" idx="11"/>
          </p:nvPr>
        </p:nvSpPr>
        <p:spPr>
          <a:xfrm>
            <a:off x="360000" y="4783500"/>
            <a:ext cx="5904000" cy="360000"/>
          </a:xfrm>
        </p:spPr>
        <p:txBody>
          <a:bodyPr/>
          <a:lstStyle/>
          <a:p>
            <a:r>
              <a:rPr lang="fr-FR" dirty="0"/>
              <a:t>DGRH</a:t>
            </a:r>
          </a:p>
        </p:txBody>
      </p:sp>
      <p:sp>
        <p:nvSpPr>
          <p:cNvPr id="7" name="Rectangle 6"/>
          <p:cNvSpPr/>
          <p:nvPr/>
        </p:nvSpPr>
        <p:spPr>
          <a:xfrm>
            <a:off x="251520" y="1236375"/>
            <a:ext cx="8423275" cy="3970318"/>
          </a:xfrm>
          <a:prstGeom prst="rect">
            <a:avLst/>
          </a:prstGeom>
        </p:spPr>
        <p:txBody>
          <a:bodyPr wrap="square">
            <a:spAutoFit/>
          </a:bodyPr>
          <a:lstStyle/>
          <a:p>
            <a:r>
              <a:rPr lang="fr-FR" sz="1400" dirty="0" smtClean="0">
                <a:latin typeface="Calibri" panose="020F0502020204030204" pitchFamily="34" charset="0"/>
              </a:rPr>
              <a:t>La </a:t>
            </a:r>
            <a:r>
              <a:rPr lang="fr-FR" sz="1400" dirty="0">
                <a:latin typeface="Calibri" panose="020F0502020204030204" pitchFamily="34" charset="0"/>
              </a:rPr>
              <a:t>retraite progressive suppose d’être à </a:t>
            </a:r>
            <a:r>
              <a:rPr lang="fr-FR" sz="1400" b="1" dirty="0">
                <a:latin typeface="Calibri" panose="020F0502020204030204" pitchFamily="34" charset="0"/>
              </a:rPr>
              <a:t>temps partiel</a:t>
            </a:r>
            <a:r>
              <a:rPr lang="fr-FR" sz="1400" dirty="0">
                <a:latin typeface="Calibri" panose="020F0502020204030204" pitchFamily="34" charset="0"/>
              </a:rPr>
              <a:t>. La compétence en matière d’autorisation de temps partiels appartient aux académies. </a:t>
            </a:r>
            <a:r>
              <a:rPr lang="fr-FR" sz="1400" dirty="0" smtClean="0">
                <a:latin typeface="Calibri" panose="020F0502020204030204" pitchFamily="34" charset="0"/>
              </a:rPr>
              <a:t>Par </a:t>
            </a:r>
            <a:r>
              <a:rPr lang="fr-FR" sz="1400" dirty="0">
                <a:latin typeface="Calibri" panose="020F0502020204030204" pitchFamily="34" charset="0"/>
              </a:rPr>
              <a:t>principe, l’autorisation est soumise aux nécessités de la </a:t>
            </a:r>
            <a:r>
              <a:rPr lang="fr-FR" sz="1400" u="sng" dirty="0">
                <a:latin typeface="Calibri" panose="020F0502020204030204" pitchFamily="34" charset="0"/>
              </a:rPr>
              <a:t>continuité et du fonctionnement du service</a:t>
            </a:r>
            <a:r>
              <a:rPr lang="fr-FR" sz="1400" dirty="0">
                <a:latin typeface="Calibri" panose="020F0502020204030204" pitchFamily="34" charset="0"/>
              </a:rPr>
              <a:t>. </a:t>
            </a:r>
            <a:endParaRPr lang="fr-FR" sz="1400" dirty="0" smtClean="0">
              <a:latin typeface="Calibri" panose="020F0502020204030204" pitchFamily="34" charset="0"/>
            </a:endParaRPr>
          </a:p>
          <a:p>
            <a:endParaRPr lang="fr-FR" sz="1400" dirty="0">
              <a:latin typeface="Calibri" panose="020F0502020204030204" pitchFamily="34" charset="0"/>
            </a:endParaRPr>
          </a:p>
          <a:p>
            <a:r>
              <a:rPr lang="fr-FR" sz="1400" dirty="0" smtClean="0">
                <a:latin typeface="Calibri" panose="020F0502020204030204" pitchFamily="34" charset="0"/>
              </a:rPr>
              <a:t>Pour </a:t>
            </a:r>
            <a:r>
              <a:rPr lang="fr-FR" sz="1400" dirty="0" smtClean="0">
                <a:latin typeface="Calibri" panose="020F0502020204030204" pitchFamily="34" charset="0"/>
              </a:rPr>
              <a:t>examiner les demandes </a:t>
            </a:r>
            <a:r>
              <a:rPr lang="fr-FR" sz="1400" dirty="0" smtClean="0">
                <a:latin typeface="Calibri" panose="020F0502020204030204" pitchFamily="34" charset="0"/>
              </a:rPr>
              <a:t>de temps partiels </a:t>
            </a:r>
            <a:r>
              <a:rPr lang="fr-FR" sz="1400" u="sng" dirty="0" smtClean="0">
                <a:latin typeface="Calibri" panose="020F0502020204030204" pitchFamily="34" charset="0"/>
              </a:rPr>
              <a:t>en vue d’une </a:t>
            </a:r>
            <a:r>
              <a:rPr lang="fr-FR" sz="1400" u="sng" dirty="0">
                <a:latin typeface="Calibri" panose="020F0502020204030204" pitchFamily="34" charset="0"/>
              </a:rPr>
              <a:t>retraite progressive</a:t>
            </a:r>
            <a:r>
              <a:rPr lang="fr-FR" sz="1400" dirty="0">
                <a:latin typeface="Calibri" panose="020F0502020204030204" pitchFamily="34" charset="0"/>
              </a:rPr>
              <a:t>, les académies </a:t>
            </a:r>
            <a:r>
              <a:rPr lang="fr-FR" sz="1400" dirty="0" smtClean="0">
                <a:latin typeface="Calibri" panose="020F0502020204030204" pitchFamily="34" charset="0"/>
              </a:rPr>
              <a:t>pourraient </a:t>
            </a:r>
            <a:r>
              <a:rPr lang="fr-FR" sz="1400" dirty="0">
                <a:latin typeface="Calibri" panose="020F0502020204030204" pitchFamily="34" charset="0"/>
              </a:rPr>
              <a:t>prendre en </a:t>
            </a:r>
            <a:r>
              <a:rPr lang="fr-FR" sz="1400" dirty="0" smtClean="0">
                <a:latin typeface="Calibri" panose="020F0502020204030204" pitchFamily="34" charset="0"/>
              </a:rPr>
              <a:t>considération la </a:t>
            </a:r>
            <a:r>
              <a:rPr lang="fr-FR" sz="1400" u="sng" dirty="0" smtClean="0">
                <a:latin typeface="Calibri" panose="020F0502020204030204" pitchFamily="34" charset="0"/>
              </a:rPr>
              <a:t>motivation </a:t>
            </a:r>
            <a:r>
              <a:rPr lang="fr-FR" sz="1400" u="sng" dirty="0">
                <a:latin typeface="Calibri" panose="020F0502020204030204" pitchFamily="34" charset="0"/>
              </a:rPr>
              <a:t>de la </a:t>
            </a:r>
            <a:r>
              <a:rPr lang="fr-FR" sz="1400" u="sng" dirty="0" smtClean="0">
                <a:latin typeface="Calibri" panose="020F0502020204030204" pitchFamily="34" charset="0"/>
              </a:rPr>
              <a:t>demande</a:t>
            </a:r>
            <a:r>
              <a:rPr lang="fr-FR" sz="1400" dirty="0" smtClean="0">
                <a:latin typeface="Calibri" panose="020F0502020204030204" pitchFamily="34" charset="0"/>
              </a:rPr>
              <a:t>, par exemple, en </a:t>
            </a:r>
            <a:r>
              <a:rPr lang="fr-FR" sz="1400" dirty="0" smtClean="0">
                <a:latin typeface="Calibri" panose="020F0502020204030204" pitchFamily="34" charset="0"/>
              </a:rPr>
              <a:t>:</a:t>
            </a:r>
          </a:p>
          <a:p>
            <a:endParaRPr lang="fr-FR" sz="1400" dirty="0" smtClean="0">
              <a:latin typeface="Calibri" panose="020F0502020204030204" pitchFamily="34" charset="0"/>
            </a:endParaRPr>
          </a:p>
          <a:p>
            <a:pPr marL="285750" indent="-285750">
              <a:buFont typeface="Wingdings" panose="05000000000000000000" pitchFamily="2" charset="2"/>
              <a:buChar char="Ø"/>
            </a:pPr>
            <a:r>
              <a:rPr lang="fr-FR" sz="1400" dirty="0" smtClean="0">
                <a:solidFill>
                  <a:schemeClr val="accent3">
                    <a:lumMod val="50000"/>
                  </a:schemeClr>
                </a:solidFill>
                <a:latin typeface="Calibri" panose="020F0502020204030204" pitchFamily="34" charset="0"/>
              </a:rPr>
              <a:t>examinant </a:t>
            </a:r>
            <a:r>
              <a:rPr lang="fr-FR" sz="1400" dirty="0">
                <a:solidFill>
                  <a:schemeClr val="accent3">
                    <a:lumMod val="50000"/>
                  </a:schemeClr>
                </a:solidFill>
                <a:latin typeface="Calibri" panose="020F0502020204030204" pitchFamily="34" charset="0"/>
              </a:rPr>
              <a:t>en priorité les dossiers des agents qui </a:t>
            </a:r>
            <a:r>
              <a:rPr lang="fr-FR" sz="1400" u="sng" dirty="0">
                <a:solidFill>
                  <a:schemeClr val="accent3">
                    <a:lumMod val="50000"/>
                  </a:schemeClr>
                </a:solidFill>
                <a:latin typeface="Calibri" panose="020F0502020204030204" pitchFamily="34" charset="0"/>
              </a:rPr>
              <a:t>n’ayant pas atteint leur âge d’ouverture des droits </a:t>
            </a:r>
            <a:r>
              <a:rPr lang="fr-FR" sz="1400" dirty="0">
                <a:solidFill>
                  <a:schemeClr val="accent3">
                    <a:lumMod val="50000"/>
                  </a:schemeClr>
                </a:solidFill>
                <a:latin typeface="Calibri" panose="020F0502020204030204" pitchFamily="34" charset="0"/>
              </a:rPr>
              <a:t>ont fait une demande de retraite </a:t>
            </a:r>
            <a:r>
              <a:rPr lang="fr-FR" sz="1400" dirty="0" smtClean="0">
                <a:solidFill>
                  <a:schemeClr val="accent3">
                    <a:lumMod val="50000"/>
                  </a:schemeClr>
                </a:solidFill>
                <a:latin typeface="Calibri" panose="020F0502020204030204" pitchFamily="34" charset="0"/>
              </a:rPr>
              <a:t>progressive ; </a:t>
            </a:r>
            <a:endParaRPr lang="fr-FR" sz="1400" dirty="0">
              <a:solidFill>
                <a:schemeClr val="accent3">
                  <a:lumMod val="50000"/>
                </a:schemeClr>
              </a:solidFill>
              <a:latin typeface="Calibri" panose="020F0502020204030204" pitchFamily="34" charset="0"/>
            </a:endParaRPr>
          </a:p>
          <a:p>
            <a:pPr marL="285750" lvl="0" indent="-285750">
              <a:buFont typeface="Wingdings" panose="05000000000000000000" pitchFamily="2" charset="2"/>
              <a:buChar char="Ø"/>
            </a:pPr>
            <a:r>
              <a:rPr lang="fr-FR" sz="1400" dirty="0" smtClean="0">
                <a:solidFill>
                  <a:schemeClr val="accent3">
                    <a:lumMod val="50000"/>
                  </a:schemeClr>
                </a:solidFill>
                <a:latin typeface="Calibri" panose="020F0502020204030204" pitchFamily="34" charset="0"/>
              </a:rPr>
              <a:t>puis</a:t>
            </a:r>
            <a:r>
              <a:rPr lang="fr-FR" sz="1400" dirty="0">
                <a:solidFill>
                  <a:schemeClr val="accent3">
                    <a:lumMod val="50000"/>
                  </a:schemeClr>
                </a:solidFill>
                <a:latin typeface="Calibri" panose="020F0502020204030204" pitchFamily="34" charset="0"/>
              </a:rPr>
              <a:t>, </a:t>
            </a:r>
            <a:r>
              <a:rPr lang="fr-FR" sz="1400" dirty="0" smtClean="0">
                <a:solidFill>
                  <a:schemeClr val="accent3">
                    <a:lumMod val="50000"/>
                  </a:schemeClr>
                </a:solidFill>
                <a:latin typeface="Calibri" panose="020F0502020204030204" pitchFamily="34" charset="0"/>
              </a:rPr>
              <a:t>les </a:t>
            </a:r>
            <a:r>
              <a:rPr lang="fr-FR" sz="1400" dirty="0">
                <a:solidFill>
                  <a:schemeClr val="accent3">
                    <a:lumMod val="50000"/>
                  </a:schemeClr>
                </a:solidFill>
                <a:latin typeface="Calibri" panose="020F0502020204030204" pitchFamily="34" charset="0"/>
              </a:rPr>
              <a:t>demandes de ceux qui, ayant dépassé leur âge d’ouverture des droits, </a:t>
            </a:r>
            <a:r>
              <a:rPr lang="fr-FR" sz="1400" u="sng" dirty="0">
                <a:solidFill>
                  <a:schemeClr val="accent3">
                    <a:lumMod val="50000"/>
                  </a:schemeClr>
                </a:solidFill>
                <a:latin typeface="Calibri" panose="020F0502020204030204" pitchFamily="34" charset="0"/>
              </a:rPr>
              <a:t>n’ont pas atteint leur durée d’assurance</a:t>
            </a:r>
            <a:r>
              <a:rPr lang="fr-FR" sz="1400" dirty="0">
                <a:solidFill>
                  <a:schemeClr val="accent3">
                    <a:lumMod val="50000"/>
                  </a:schemeClr>
                </a:solidFill>
                <a:latin typeface="Calibri" panose="020F0502020204030204" pitchFamily="34" charset="0"/>
              </a:rPr>
              <a:t>.</a:t>
            </a:r>
          </a:p>
          <a:p>
            <a:r>
              <a:rPr lang="fr-FR" sz="1400" dirty="0">
                <a:latin typeface="Calibri" panose="020F0502020204030204" pitchFamily="34" charset="0"/>
              </a:rPr>
              <a:t> </a:t>
            </a:r>
          </a:p>
          <a:p>
            <a:r>
              <a:rPr lang="fr-FR" sz="1400" dirty="0" smtClean="0">
                <a:latin typeface="Calibri" panose="020F0502020204030204" pitchFamily="34" charset="0"/>
              </a:rPr>
              <a:t>Les </a:t>
            </a:r>
            <a:r>
              <a:rPr lang="fr-FR" sz="1400" dirty="0">
                <a:latin typeface="Calibri" panose="020F0502020204030204" pitchFamily="34" charset="0"/>
              </a:rPr>
              <a:t>refus opposés à une demande de travail à temps partiel doivent être motivés et précédés d'un entretien avec l’agent </a:t>
            </a:r>
            <a:r>
              <a:rPr lang="fr-FR" sz="1400" dirty="0" smtClean="0">
                <a:latin typeface="Calibri" panose="020F0502020204030204" pitchFamily="34" charset="0"/>
              </a:rPr>
              <a:t>concerné.</a:t>
            </a:r>
            <a:endParaRPr lang="fr-FR" sz="1400" dirty="0">
              <a:latin typeface="Calibri" panose="020F0502020204030204" pitchFamily="34" charset="0"/>
            </a:endParaRPr>
          </a:p>
          <a:p>
            <a:r>
              <a:rPr lang="fr-FR" sz="1400" dirty="0" smtClean="0">
                <a:latin typeface="Calibri" panose="020F0502020204030204" pitchFamily="34" charset="0"/>
              </a:rPr>
              <a:t>Les temps partiels autorisés en vue d’une retraite progressive feront l’objet d’un </a:t>
            </a:r>
            <a:r>
              <a:rPr lang="fr-FR" sz="1400" u="sng" dirty="0" smtClean="0">
                <a:latin typeface="Calibri" panose="020F0502020204030204" pitchFamily="34" charset="0"/>
              </a:rPr>
              <a:t>suivi particulier </a:t>
            </a:r>
            <a:r>
              <a:rPr lang="fr-FR" sz="1400" dirty="0" smtClean="0">
                <a:latin typeface="Calibri" panose="020F0502020204030204" pitchFamily="34" charset="0"/>
              </a:rPr>
              <a:t>(SIRH).</a:t>
            </a:r>
            <a:endParaRPr lang="fr-FR" sz="1400" dirty="0">
              <a:latin typeface="Calibri" panose="020F0502020204030204" pitchFamily="34" charset="0"/>
            </a:endParaRPr>
          </a:p>
          <a:p>
            <a:pPr eaLnBrk="0" fontAlgn="base" hangingPunct="0">
              <a:spcBef>
                <a:spcPct val="0"/>
              </a:spcBef>
              <a:spcAft>
                <a:spcPct val="0"/>
              </a:spcAft>
            </a:pPr>
            <a:r>
              <a:rPr lang="fr-FR" sz="1400" dirty="0">
                <a:latin typeface="Calibri" panose="020F0502020204030204" pitchFamily="34" charset="0"/>
              </a:rPr>
              <a:t>Les temps partiels pour motif thérapeutique ne donnent pas droit à la retraite progressive.</a:t>
            </a:r>
          </a:p>
          <a:p>
            <a:pPr lvl="0" eaLnBrk="0" fontAlgn="base" hangingPunct="0">
              <a:spcBef>
                <a:spcPct val="0"/>
              </a:spcBef>
              <a:spcAft>
                <a:spcPct val="0"/>
              </a:spcAft>
            </a:pPr>
            <a:endParaRPr lang="fr-FR" sz="1400" dirty="0" smtClean="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863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900000"/>
            <a:ext cx="8424000" cy="360000"/>
          </a:xfrm>
        </p:spPr>
        <p:txBody>
          <a:bodyPr/>
          <a:lstStyle/>
          <a:p>
            <a:pPr algn="just">
              <a:lnSpc>
                <a:spcPct val="115000"/>
              </a:lnSpc>
              <a:spcAft>
                <a:spcPts val="300"/>
              </a:spcAft>
            </a:pPr>
            <a:r>
              <a:rPr lang="fr-FR" sz="1800" b="1" dirty="0">
                <a:solidFill>
                  <a:schemeClr val="accent6">
                    <a:lumMod val="60000"/>
                    <a:lumOff val="40000"/>
                  </a:schemeClr>
                </a:solidFill>
                <a:effectLst/>
                <a:latin typeface="Calibri" panose="020F0502020204030204" pitchFamily="34" charset="0"/>
                <a:ea typeface="Times New Roman" panose="02020603050405020304" pitchFamily="18" charset="0"/>
              </a:rPr>
              <a:t>Mise en œuvre de la réforme des retraites</a:t>
            </a:r>
            <a:endParaRPr lang="fr-FR" sz="1800" dirty="0">
              <a:solidFill>
                <a:schemeClr val="accent6">
                  <a:lumMod val="60000"/>
                  <a:lumOff val="40000"/>
                </a:schemeClr>
              </a:solidFill>
              <a:effectLst/>
              <a:latin typeface="Times New Roman" panose="02020603050405020304" pitchFamily="18" charset="0"/>
              <a:ea typeface="Times New Roman" panose="02020603050405020304" pitchFamily="18" charset="0"/>
            </a:endParaRPr>
          </a:p>
        </p:txBody>
      </p:sp>
      <p:sp>
        <p:nvSpPr>
          <p:cNvPr id="12" name="Espace réservé du contenu 11"/>
          <p:cNvSpPr>
            <a:spLocks noGrp="1"/>
          </p:cNvSpPr>
          <p:nvPr>
            <p:ph sz="quarter" idx="14"/>
          </p:nvPr>
        </p:nvSpPr>
        <p:spPr>
          <a:xfrm>
            <a:off x="2653956" y="3641621"/>
            <a:ext cx="3600400" cy="404618"/>
          </a:xfrm>
        </p:spPr>
        <p:txBody>
          <a:bodyPr/>
          <a:lstStyle/>
          <a:p>
            <a:pPr marL="449580" algn="ctr">
              <a:lnSpc>
                <a:spcPct val="115000"/>
              </a:lnSpc>
              <a:spcAft>
                <a:spcPts val="300"/>
              </a:spcAft>
            </a:pPr>
            <a:r>
              <a:rPr lang="fr-FR" sz="1800" dirty="0">
                <a:solidFill>
                  <a:schemeClr val="tx1">
                    <a:lumMod val="50000"/>
                    <a:lumOff val="50000"/>
                  </a:schemeClr>
                </a:solidFill>
                <a:effectLst/>
                <a:latin typeface="Calibri" panose="020F0502020204030204" pitchFamily="34" charset="0"/>
                <a:ea typeface="Times New Roman" panose="02020603050405020304" pitchFamily="18" charset="0"/>
              </a:rPr>
              <a:t>Merci de votre attention</a:t>
            </a:r>
          </a:p>
          <a:p>
            <a:pPr marL="449580" algn="ctr">
              <a:lnSpc>
                <a:spcPct val="115000"/>
              </a:lnSpc>
              <a:spcAft>
                <a:spcPts val="300"/>
              </a:spcAft>
            </a:pPr>
            <a:endParaRPr lang="fr-FR" sz="1800" dirty="0">
              <a:solidFill>
                <a:schemeClr val="tx1">
                  <a:lumMod val="50000"/>
                  <a:lumOff val="50000"/>
                </a:schemeClr>
              </a:solidFill>
              <a:latin typeface="Calibri" panose="020F0502020204030204" pitchFamily="34" charset="0"/>
              <a:ea typeface="Times New Roman" panose="02020603050405020304" pitchFamily="18" charset="0"/>
            </a:endParaRPr>
          </a:p>
          <a:p>
            <a:pPr marL="449580" algn="ctr">
              <a:lnSpc>
                <a:spcPct val="115000"/>
              </a:lnSpc>
              <a:spcAft>
                <a:spcPts val="300"/>
              </a:spcAft>
            </a:pPr>
            <a:endParaRPr lang="fr-FR" sz="14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8" name="Espace réservé du pied de page 7">
            <a:extLst>
              <a:ext uri="{FF2B5EF4-FFF2-40B4-BE49-F238E27FC236}">
                <a16:creationId xmlns:a16="http://schemas.microsoft.com/office/drawing/2014/main" id="{FEEAD103-3C79-BC46-B53C-8C2089035A0D}"/>
              </a:ext>
            </a:extLst>
          </p:cNvPr>
          <p:cNvSpPr>
            <a:spLocks noGrp="1"/>
          </p:cNvSpPr>
          <p:nvPr>
            <p:ph type="ftr" sz="quarter" idx="11"/>
          </p:nvPr>
        </p:nvSpPr>
        <p:spPr>
          <a:xfrm>
            <a:off x="360000" y="4783500"/>
            <a:ext cx="5904000" cy="360000"/>
          </a:xfrm>
        </p:spPr>
        <p:txBody>
          <a:bodyPr/>
          <a:lstStyle/>
          <a:p>
            <a:r>
              <a:rPr lang="fr-FR" dirty="0"/>
              <a:t>DGRH</a:t>
            </a:r>
          </a:p>
        </p:txBody>
      </p:sp>
      <p:sp>
        <p:nvSpPr>
          <p:cNvPr id="6" name="Espace réservé du contenu 11"/>
          <p:cNvSpPr txBox="1">
            <a:spLocks/>
          </p:cNvSpPr>
          <p:nvPr/>
        </p:nvSpPr>
        <p:spPr bwMode="gray">
          <a:xfrm>
            <a:off x="1889608" y="1625564"/>
            <a:ext cx="4788720" cy="127879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9580" algn="ctr">
              <a:lnSpc>
                <a:spcPct val="115000"/>
              </a:lnSpc>
              <a:spcAft>
                <a:spcPts val="300"/>
              </a:spcAft>
            </a:pPr>
            <a:r>
              <a:rPr lang="fr-FR" sz="1800" dirty="0" smtClean="0">
                <a:solidFill>
                  <a:schemeClr val="tx1">
                    <a:lumMod val="50000"/>
                    <a:lumOff val="50000"/>
                  </a:schemeClr>
                </a:solidFill>
                <a:latin typeface="Calibri" panose="020F0502020204030204" pitchFamily="34" charset="0"/>
                <a:ea typeface="Times New Roman" panose="02020603050405020304" pitchFamily="18" charset="0"/>
              </a:rPr>
              <a:t>Une page ressources est à votre disposition</a:t>
            </a:r>
          </a:p>
          <a:p>
            <a:pPr marL="449580" algn="ctr">
              <a:lnSpc>
                <a:spcPct val="115000"/>
              </a:lnSpc>
              <a:spcAft>
                <a:spcPts val="300"/>
              </a:spcAft>
            </a:pPr>
            <a:r>
              <a:rPr lang="fr-FR" sz="2400" dirty="0">
                <a:solidFill>
                  <a:schemeClr val="accent2">
                    <a:lumMod val="60000"/>
                    <a:lumOff val="40000"/>
                  </a:schemeClr>
                </a:solidFill>
                <a:latin typeface="Calibri" panose="020F0502020204030204" pitchFamily="34" charset="0"/>
              </a:rPr>
              <a:t>Mise en œuvre de la réforme des retraites</a:t>
            </a:r>
          </a:p>
          <a:p>
            <a:pPr marL="449580" algn="ctr">
              <a:lnSpc>
                <a:spcPct val="115000"/>
              </a:lnSpc>
              <a:spcAft>
                <a:spcPts val="300"/>
              </a:spcAft>
            </a:pPr>
            <a:r>
              <a:rPr lang="fr-FR" dirty="0">
                <a:solidFill>
                  <a:schemeClr val="tx1">
                    <a:lumMod val="50000"/>
                    <a:lumOff val="50000"/>
                  </a:schemeClr>
                </a:solidFill>
                <a:latin typeface="Calibri" panose="020F0502020204030204" pitchFamily="34" charset="0"/>
                <a:ea typeface="Times New Roman" panose="02020603050405020304" pitchFamily="18" charset="0"/>
                <a:hlinkClick r:id="rId3"/>
              </a:rPr>
              <a:t>https://</a:t>
            </a:r>
            <a:r>
              <a:rPr lang="fr-FR" dirty="0" smtClean="0">
                <a:solidFill>
                  <a:schemeClr val="tx1">
                    <a:lumMod val="50000"/>
                    <a:lumOff val="50000"/>
                  </a:schemeClr>
                </a:solidFill>
                <a:latin typeface="Calibri" panose="020F0502020204030204" pitchFamily="34" charset="0"/>
                <a:ea typeface="Times New Roman" panose="02020603050405020304" pitchFamily="18" charset="0"/>
                <a:hlinkClick r:id="rId3"/>
              </a:rPr>
              <a:t>www.education.gouv.fr/mise-en-oeuvre-de-la-reforme-des-retraites-les-mesures-qui-concernent-les-personnels-de-l-education-378392</a:t>
            </a:r>
            <a:endParaRPr lang="fr-FR" dirty="0" smtClean="0">
              <a:solidFill>
                <a:schemeClr val="tx1">
                  <a:lumMod val="50000"/>
                  <a:lumOff val="50000"/>
                </a:schemeClr>
              </a:solidFill>
              <a:latin typeface="Calibri" panose="020F0502020204030204" pitchFamily="34" charset="0"/>
              <a:ea typeface="Times New Roman" panose="02020603050405020304" pitchFamily="18" charset="0"/>
            </a:endParaRPr>
          </a:p>
          <a:p>
            <a:pPr marL="449580" algn="ctr">
              <a:lnSpc>
                <a:spcPct val="115000"/>
              </a:lnSpc>
              <a:spcAft>
                <a:spcPts val="300"/>
              </a:spcAft>
            </a:pPr>
            <a:endParaRPr lang="fr-FR" sz="900" dirty="0" smtClean="0">
              <a:solidFill>
                <a:schemeClr val="tx1">
                  <a:lumMod val="50000"/>
                  <a:lumOff val="50000"/>
                </a:schemeClr>
              </a:solidFill>
              <a:latin typeface="Calibri" panose="020F0502020204030204" pitchFamily="34" charset="0"/>
              <a:ea typeface="Times New Roman" panose="02020603050405020304" pitchFamily="18" charset="0"/>
            </a:endParaRPr>
          </a:p>
          <a:p>
            <a:pPr marL="449580" algn="ctr">
              <a:lnSpc>
                <a:spcPct val="115000"/>
              </a:lnSpc>
              <a:spcAft>
                <a:spcPts val="300"/>
              </a:spcAft>
            </a:pPr>
            <a:endParaRPr lang="fr-FR" sz="1800" dirty="0">
              <a:solidFill>
                <a:schemeClr val="tx1">
                  <a:lumMod val="50000"/>
                  <a:lumOff val="50000"/>
                </a:schemeClr>
              </a:solidFill>
              <a:latin typeface="Calibri" panose="020F0502020204030204" pitchFamily="34" charset="0"/>
              <a:ea typeface="Times New Roman" panose="02020603050405020304" pitchFamily="18" charset="0"/>
            </a:endParaRPr>
          </a:p>
          <a:p>
            <a:pPr marL="449580" algn="ctr">
              <a:lnSpc>
                <a:spcPct val="115000"/>
              </a:lnSpc>
              <a:spcAft>
                <a:spcPts val="300"/>
              </a:spcAft>
            </a:pPr>
            <a:endParaRPr lang="fr-FR" sz="1800" dirty="0" smtClean="0">
              <a:solidFill>
                <a:schemeClr val="tx1">
                  <a:lumMod val="50000"/>
                  <a:lumOff val="50000"/>
                </a:schemeClr>
              </a:solidFill>
              <a:latin typeface="Calibri" panose="020F0502020204030204" pitchFamily="34" charset="0"/>
              <a:ea typeface="Times New Roman" panose="02020603050405020304" pitchFamily="18" charset="0"/>
            </a:endParaRPr>
          </a:p>
          <a:p>
            <a:pPr marL="449580" algn="ctr">
              <a:lnSpc>
                <a:spcPct val="115000"/>
              </a:lnSpc>
              <a:spcAft>
                <a:spcPts val="300"/>
              </a:spcAft>
            </a:pPr>
            <a:r>
              <a:rPr lang="fr-FR" sz="1200" dirty="0" smtClean="0">
                <a:solidFill>
                  <a:schemeClr val="tx1">
                    <a:lumMod val="50000"/>
                    <a:lumOff val="50000"/>
                  </a:schemeClr>
                </a:solidFill>
                <a:latin typeface="Calibri" panose="020F0502020204030204" pitchFamily="34" charset="0"/>
                <a:ea typeface="Times New Roman" panose="02020603050405020304" pitchFamily="18" charset="0"/>
              </a:rPr>
              <a:t>Boite fonctionnelle : </a:t>
            </a:r>
            <a:r>
              <a:rPr lang="fr-FR" sz="1600" dirty="0" smtClean="0">
                <a:solidFill>
                  <a:schemeClr val="tx1">
                    <a:lumMod val="50000"/>
                    <a:lumOff val="50000"/>
                  </a:schemeClr>
                </a:solidFill>
                <a:latin typeface="Calibri" panose="020F0502020204030204" pitchFamily="34" charset="0"/>
                <a:ea typeface="Times New Roman" panose="02020603050405020304" pitchFamily="18" charset="0"/>
              </a:rPr>
              <a:t> </a:t>
            </a:r>
            <a:r>
              <a:rPr lang="fr-FR" sz="1200" b="1" u="sng" dirty="0" smtClean="0">
                <a:latin typeface="Calibri" panose="020F0502020204030204" pitchFamily="34" charset="0"/>
                <a:ea typeface="Times New Roman" panose="02020603050405020304" pitchFamily="18" charset="0"/>
              </a:rPr>
              <a:t>info.</a:t>
            </a:r>
            <a:r>
              <a:rPr lang="fr-FR" sz="1200" b="1" u="sng" dirty="0" smtClean="0">
                <a:latin typeface="Calibri" panose="020F0502020204030204" pitchFamily="34" charset="0"/>
                <a:hlinkClick r:id="rId4" tooltip="Ouverture dans une nouvelle fenêtre"/>
              </a:rPr>
              <a:t>dgrhb@education.gouv.fr</a:t>
            </a:r>
            <a:endParaRPr lang="fr-FR" sz="1200" b="1" u="sng"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9663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FCAED9DFBF6A44A548820E5329224B" ma:contentTypeVersion="1" ma:contentTypeDescription="Crée un document." ma:contentTypeScope="" ma:versionID="33d6f535fa2093e1886a8c7d317398be">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57A1D6-DBE0-4F71-AA10-B9F6DCEE3E1C}">
  <ds:schemaRefs>
    <ds:schemaRef ds:uri="http://schemas.microsoft.com/sharepoint/v3/contenttype/forms"/>
  </ds:schemaRefs>
</ds:datastoreItem>
</file>

<file path=customXml/itemProps2.xml><?xml version="1.0" encoding="utf-8"?>
<ds:datastoreItem xmlns:ds="http://schemas.openxmlformats.org/officeDocument/2006/customXml" ds:itemID="{1C5FEE13-FEC8-4F1C-8222-8648587329A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66776AD-6DD6-4F82-9048-68D1F9695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30048</TotalTime>
  <Words>1028</Words>
  <Application>Microsoft Office PowerPoint</Application>
  <PresentationFormat>Affichage à l'écran (16:9)</PresentationFormat>
  <Paragraphs>127</Paragraphs>
  <Slides>8</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Calibri</vt:lpstr>
      <vt:lpstr>Times New Roman</vt:lpstr>
      <vt:lpstr>Wingdings</vt:lpstr>
      <vt:lpstr>MINISTÈRIEL</vt:lpstr>
      <vt:lpstr>Présentation PowerPoint</vt:lpstr>
      <vt:lpstr>Mise en œuvre de la retraite progressive</vt:lpstr>
      <vt:lpstr>Conditions de départ à la retraite à l’âge légal  et d’ouverture de la RP</vt:lpstr>
      <vt:lpstr>I - Retraite progressive (dispositif et procédure)</vt:lpstr>
      <vt:lpstr>Retraite progressive</vt:lpstr>
      <vt:lpstr>Présentation PowerPoint</vt:lpstr>
      <vt:lpstr>II – Retraite progressive (orientations générales – pour discussion)</vt:lpstr>
      <vt:lpstr>Mise en œuvre de la réforme des retraites</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PIERRE COURAL</cp:lastModifiedBy>
  <cp:revision>327</cp:revision>
  <cp:lastPrinted>2023-10-17T09:58:08Z</cp:lastPrinted>
  <dcterms:created xsi:type="dcterms:W3CDTF">2020-03-05T15:21:24Z</dcterms:created>
  <dcterms:modified xsi:type="dcterms:W3CDTF">2023-11-20T11:37:12Z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0x01010093FCAED9DFBF6A44A548820E5329224B</vt:lpwstr>
  </property>
</Properties>
</file>